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4"/>
  </p:notesMasterIdLst>
  <p:sldIdLst>
    <p:sldId id="256" r:id="rId2"/>
    <p:sldId id="925" r:id="rId3"/>
    <p:sldId id="926" r:id="rId4"/>
    <p:sldId id="927" r:id="rId5"/>
    <p:sldId id="958" r:id="rId6"/>
    <p:sldId id="1002" r:id="rId7"/>
    <p:sldId id="1003" r:id="rId8"/>
    <p:sldId id="1005" r:id="rId9"/>
    <p:sldId id="1038" r:id="rId10"/>
    <p:sldId id="1044" r:id="rId11"/>
    <p:sldId id="1046" r:id="rId12"/>
    <p:sldId id="1045" r:id="rId13"/>
    <p:sldId id="1047" r:id="rId14"/>
    <p:sldId id="1048" r:id="rId15"/>
    <p:sldId id="1021" r:id="rId16"/>
    <p:sldId id="1049" r:id="rId17"/>
    <p:sldId id="1041" r:id="rId18"/>
    <p:sldId id="1054" r:id="rId19"/>
    <p:sldId id="1059" r:id="rId20"/>
    <p:sldId id="1028" r:id="rId21"/>
    <p:sldId id="1064" r:id="rId22"/>
    <p:sldId id="1058" r:id="rId23"/>
    <p:sldId id="1056" r:id="rId24"/>
    <p:sldId id="1060" r:id="rId25"/>
    <p:sldId id="1037" r:id="rId26"/>
    <p:sldId id="1061" r:id="rId27"/>
    <p:sldId id="1009" r:id="rId28"/>
    <p:sldId id="1025" r:id="rId29"/>
    <p:sldId id="1055" r:id="rId30"/>
    <p:sldId id="1026" r:id="rId31"/>
    <p:sldId id="1057" r:id="rId32"/>
    <p:sldId id="1050" r:id="rId33"/>
    <p:sldId id="1051" r:id="rId34"/>
    <p:sldId id="1052" r:id="rId35"/>
    <p:sldId id="1065" r:id="rId36"/>
    <p:sldId id="1063" r:id="rId37"/>
    <p:sldId id="1066" r:id="rId38"/>
    <p:sldId id="1067" r:id="rId39"/>
    <p:sldId id="627" r:id="rId40"/>
    <p:sldId id="980" r:id="rId41"/>
    <p:sldId id="700" r:id="rId42"/>
    <p:sldId id="1068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672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693"/>
    <p:restoredTop sz="94419"/>
  </p:normalViewPr>
  <p:slideViewPr>
    <p:cSldViewPr snapToGrid="0" showGuides="1">
      <p:cViewPr varScale="1">
        <p:scale>
          <a:sx n="105" d="100"/>
          <a:sy n="105" d="100"/>
        </p:scale>
        <p:origin x="216" y="904"/>
      </p:cViewPr>
      <p:guideLst>
        <p:guide orient="horz" pos="3672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F686F4-E008-574A-BA5F-8BC1AEB31AAB}" type="datetimeFigureOut">
              <a:rPr lang="en-US" smtClean="0"/>
              <a:t>10/29/24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40BC1F-D005-E846-AC9F-D0BA5CE6F7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873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40BC1F-D005-E846-AC9F-D0BA5CE6F7E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7995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790AC8-CC2E-7B41-4E41-1170D39555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9221B6-6BA6-BC6B-E4DF-B1BD945FBE2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B1889EC-58BA-B799-DCC3-96176190E8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Regardless of acquisition strategy,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plants must allocate carbon belowground to acquire nitrogen,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implying an inherent carbon cost associated with acquiring nitrogen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2E2A73-A813-85B9-CB99-F0AD0CC471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6ACC5A-C07E-EE47-AB07-8E8D8EB2A8C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2858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25F26C-24FB-D36D-87D5-B2CB38AEA9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934C832-5263-1C98-B35E-60A72C8B21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28D7A72-0915-3F27-D3B9-EC79E1D5F3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Regardless of acquisition strategy,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plants must allocate carbon belowground to acquire nitrogen,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implying an inherent carbon cost associated with acquiring nitrogen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DEF5C1-710D-9E7C-5EE5-5E875FFDAE4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6ACC5A-C07E-EE47-AB07-8E8D8EB2A8C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462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DD33C2-4661-9DEB-973D-2EA0FD2F31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8E8D01C-7913-E411-DEB5-1F2E12D2815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1C07B4F-EE08-ABD3-BCBB-ACAC40168C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Regardless of acquisition strategy,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plants must allocate carbon belowground to acquire nitrogen,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implying an inherent carbon cost associated with acquiring nitrogen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60584C-8FBE-7E20-E3EC-B8967BDC830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6ACC5A-C07E-EE47-AB07-8E8D8EB2A8C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427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597955-8733-5A26-139D-1B822234AB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408F934-387D-282F-C079-9F52AE93A4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4870BD8-4F08-16FA-5A75-DCB6C120B1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Importantly, carbon costs to acquire nitrogen are dynamic and likely change with changing aboveground or belowground environmental conditions.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99B96C-00E6-6741-F67E-A3414616631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6ACC5A-C07E-EE47-AB07-8E8D8EB2A8C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9932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900754-1C99-1429-0030-CA19024F96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FDB9F4E-94AC-2CD2-E05C-C27FF5410C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0883F71-7E1B-277B-979F-B5B460D838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Importantly, carbon costs to acquire nitrogen are dynamic and likely change with changing aboveground or belowground environmental conditions.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672563-5B6E-CDD0-8BCA-0A010928C2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6ACC5A-C07E-EE47-AB07-8E8D8EB2A8C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0548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16CD65-6A2E-C771-1780-8701A3FF0C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518468D-B21C-E2CD-052E-9A8C36E544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D28EEAC-B88A-414E-344F-28A9B6308B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Importantly, carbon costs to acquire nitrogen are dynamic and likely change with changing aboveground or belowground environmental conditions.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A2D396-40B0-122B-1C84-3A01360FBE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6ACC5A-C07E-EE47-AB07-8E8D8EB2A8C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8028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82C62E-2DE5-DD9B-F8BF-DB751D4428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A9C16B0-80E9-DB32-58A4-590ECE90099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85D94C9-EB41-849F-DDA3-A6DC788D1C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Importantly, carbon costs to acquire nitrogen are dynamic and likely change with changing aboveground or belowground environmental conditions.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E5FC20-9591-FB02-EFB4-0D058B5AB9C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6ACC5A-C07E-EE47-AB07-8E8D8EB2A8C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6389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2ED61A-3749-16FF-B0C9-974B4DEB87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AE52D1-4C0D-331D-979D-F2E5D91D718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2025C47-982C-3EDD-6944-6B63C4ED82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Importantly, carbon costs to acquire nitrogen are dynamic and likely change with changing aboveground or belowground environmental conditions.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811B8C-C7B0-84D2-4525-FE98E5214A7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6ACC5A-C07E-EE47-AB07-8E8D8EB2A8C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2902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F848C3-442C-7295-596A-6B0E336888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9831563-3204-FB73-DC96-ACF03CDD775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8C2A8B0-4469-ED14-6D16-60E398550F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Importantly, carbon costs to acquire nitrogen are dynamic and likely change with changing aboveground or belowground environmental conditions.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C1462B-A62F-9A4C-CC20-B916A9D5CC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6ACC5A-C07E-EE47-AB07-8E8D8EB2A8C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50609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9C71A9-DEBA-7EE0-E05E-6D2CF7FAC4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70F6833-79C6-D51D-4EE7-82E1277459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D6398D7-2FAE-62B3-6504-6F66389693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Importantly, carbon costs to acquire nitrogen are dynamic and likely change with changing aboveground or belowground environmental conditions.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2C88CF-2C36-CC92-05BB-54C2C971398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6ACC5A-C07E-EE47-AB07-8E8D8EB2A8C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3675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x-axis = Major carbon flux components between the atmosphere and biosphere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918609-9148-ED42-B490-262A6B6C8CD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61414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AFC45A-990F-FEDC-A109-9758D6D8CE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81893B4-7CEA-EE2A-7A17-D4B3897B14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F0351F3-E608-EA7C-6D95-0B00210BB2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Larger increase in whole plant nitrogen biomass than belowground carbon biomass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B09ED6-A17F-8AEB-347C-DA24AF3B2B4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918609-9148-ED42-B490-262A6B6C8CD4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17695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While we know that variation in leaf nitrogen can be explained by soil nitrogen availability, climate, or plant traits, we do not have a firm grasp of what factors drive variance in leaf nitrogen content across environmental gradients.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BF0530-8FFA-B64C-9A1A-E1928636B235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13670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AE877D-29F9-B44B-9E1E-F83200E9AF19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4448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"Land in” component is driven by photosynthesis, suggesting that photosynthesis is the largest carbon flux between the atmosphere and biosphere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918609-9148-ED42-B490-262A6B6C8CD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4502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a result…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918609-9148-ED42-B490-262A6B6C8CD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1751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x-axis = year</a:t>
            </a:r>
          </a:p>
          <a:p>
            <a:r>
              <a:rPr lang="en-US" dirty="0"/>
              <a:t>y-axis = land carbon flux</a:t>
            </a:r>
          </a:p>
          <a:p>
            <a:endParaRPr lang="en-US" dirty="0"/>
          </a:p>
          <a:p>
            <a:r>
              <a:rPr lang="en-US" dirty="0"/>
              <a:t>Fluxes</a:t>
            </a:r>
          </a:p>
          <a:p>
            <a:endParaRPr lang="en-US" dirty="0"/>
          </a:p>
          <a:p>
            <a:r>
              <a:rPr lang="en-US" dirty="0"/>
              <a:t>Agreement between model simulations are likely because these models were parameterized using historical climate data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918609-9148-ED42-B490-262A6B6C8CD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466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Many possible explanations to explain this phenomenon</a:t>
            </a:r>
          </a:p>
          <a:p>
            <a:endParaRPr lang="en-US" dirty="0"/>
          </a:p>
          <a:p>
            <a:r>
              <a:rPr lang="en-US" dirty="0"/>
              <a:t>One thought is that this divergence is driven by the lack of the nitrogen cycle in terrestrial biosphere models, </a:t>
            </a:r>
          </a:p>
          <a:p>
            <a:endParaRPr lang="en-US" dirty="0"/>
          </a:p>
          <a:p>
            <a:r>
              <a:rPr lang="en-US" dirty="0"/>
              <a:t>but this could also be driven by uncertainty in the response of photosynthetic acclimation responses to novel environments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918609-9148-ED42-B490-262A6B6C8CD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6827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40BC1F-D005-E846-AC9F-D0BA5CE6F7E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1204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8E3C16-8C00-AF9B-93C1-066DA236B2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9B93FF4-E27A-1D99-C0EF-C13977947D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97A46CE-BA4C-AD1F-7FF6-F2F01DB641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While CN models more accurately quantify carbon sink trends compared to models that only include the C cycle, the variability in simulated C sink trends across CN-models suggests that we need to better understand mechanisms that drive the processes that link C-N cycles to consistently model these processes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9D2D2A-8BD7-6B84-0E5D-55D9B8981B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40BC1F-D005-E846-AC9F-D0BA5CE6F7E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1444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A32D49-82F9-DB83-D74F-564C74E432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CC5A1AC-7822-CAB7-AB8A-946CCC9CDA4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2A5F541-15EF-A282-F2E1-364216EF57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Regardless of acquisition strategy,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plants must allocate carbon belowground to acquire nitrogen,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implying an inherent carbon cost associated with acquiring nitrogen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9C0689-62D6-69F7-C1E9-7D2348ED1A6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6ACC5A-C07E-EE47-AB07-8E8D8EB2A8C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8218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99BF28-15C0-D19A-7521-CAF32C1255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218B67D-B53D-033D-6699-97FA3CE250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1F8797-AD33-3B88-9EE4-4809516507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BA4DB-3C5F-9C4D-8CA8-513761EEC7FA}" type="datetimeFigureOut">
              <a:rPr lang="en-US" smtClean="0"/>
              <a:t>10/29/24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DE87DF-41E2-CEFA-6DAC-46E4E0EA78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240DB3-6D38-841D-2F50-60ADB625E9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6576A-EDA8-7A4C-A017-9FF5B1C2F7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2016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41BC6C-5A66-2719-30F6-51D3A743F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9C01618-D157-8819-10BD-59E48D122E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6C94E0-EEB9-1B47-A61D-522F834C39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BA4DB-3C5F-9C4D-8CA8-513761EEC7FA}" type="datetimeFigureOut">
              <a:rPr lang="en-US" smtClean="0"/>
              <a:t>10/29/24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8568FB-B104-EE51-3514-DA4EA138A2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91F353-B3CC-09F0-F212-8EF7B491F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6576A-EDA8-7A4C-A017-9FF5B1C2F7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5145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B4A7DC8-7386-2637-12B9-7808569D04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AD32F02-4749-E0BB-6CE7-39479A0517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33C926-733E-D81A-B56B-51DF529A34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BA4DB-3C5F-9C4D-8CA8-513761EEC7FA}" type="datetimeFigureOut">
              <a:rPr lang="en-US" smtClean="0"/>
              <a:t>10/29/24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13B53A-F5F5-F331-0FC6-3B3E2C71C3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E51078-F2C0-76E5-8B97-6C078FA5D3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6576A-EDA8-7A4C-A017-9FF5B1C2F7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7184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121960-4A08-1645-7AF8-E16536FB1F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5A477B-A05A-E706-2DB3-9C9EA11A41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F9D780-3A35-08A8-37F0-AAEFBFFDA7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BA4DB-3C5F-9C4D-8CA8-513761EEC7FA}" type="datetimeFigureOut">
              <a:rPr lang="en-US" smtClean="0"/>
              <a:t>10/29/24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401EA1-40B6-3CC8-2334-8E62B2301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603387-6454-2AA3-B454-2A8833359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6576A-EDA8-7A4C-A017-9FF5B1C2F7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6668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61461-A92E-4C83-2637-79DDAD23B6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64CA86-8B95-444A-0C6F-A2DB1BFA6B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63B6EE-D4D6-D745-A945-4B1C80888B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BA4DB-3C5F-9C4D-8CA8-513761EEC7FA}" type="datetimeFigureOut">
              <a:rPr lang="en-US" smtClean="0"/>
              <a:t>10/29/24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FCBFD6-A4D8-2E87-4EC4-C1837197BA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E9ED8E-455E-5B98-AE7E-7D6350CD8A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6576A-EDA8-7A4C-A017-9FF5B1C2F7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3070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ABBE74-DC98-8A83-3F8F-1C17B6D1EB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1EEE19-EBBC-C351-6C68-C5DDF5C691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2AF1DA-B2E2-8E17-75F5-F52C3D5737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B97C2F-B2DB-75AB-9F33-C62DB068DA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BA4DB-3C5F-9C4D-8CA8-513761EEC7FA}" type="datetimeFigureOut">
              <a:rPr lang="en-US" smtClean="0"/>
              <a:t>10/29/24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011D37-9685-7BBD-8E4D-D7FF23129F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85A294-1D3B-AC62-3BA2-3682502F3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6576A-EDA8-7A4C-A017-9FF5B1C2F7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7029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5A9F8A-D5A4-1C7E-A6EC-67A37EB800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6963E1-5420-BB84-258E-75E456F871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9562E1-41EF-9973-9BE1-4FC54C8398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3ABE3D4-426F-BD94-CE8D-6E7B77C674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7675252-B1C1-64E9-4A2A-233915031F6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38242C0-F4E7-C81D-361A-CC93B7ADB8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BA4DB-3C5F-9C4D-8CA8-513761EEC7FA}" type="datetimeFigureOut">
              <a:rPr lang="en-US" smtClean="0"/>
              <a:t>10/29/24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74957D2-98B4-2A01-74D6-1923ED52A9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762AF24-7F02-404D-161E-B8BE4A41D1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6576A-EDA8-7A4C-A017-9FF5B1C2F7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3626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BEF8F7-1326-AD45-7D9C-FC21D328D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2DE125D-EFEB-8152-75E4-670A6B1755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BA4DB-3C5F-9C4D-8CA8-513761EEC7FA}" type="datetimeFigureOut">
              <a:rPr lang="en-US" smtClean="0"/>
              <a:t>10/29/24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61C4CA-26AA-17CB-7CD0-39F54B3CD8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9A89E3-7356-9AEF-9C40-B44B59EA4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6576A-EDA8-7A4C-A017-9FF5B1C2F7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6735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4D39E3-F838-9843-7544-4B8B099CCF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BA4DB-3C5F-9C4D-8CA8-513761EEC7FA}" type="datetimeFigureOut">
              <a:rPr lang="en-US" smtClean="0"/>
              <a:t>10/29/24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8F8F14-A387-8EC2-949C-1555811265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9B4BDC-6164-5EED-052E-D8168816A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6576A-EDA8-7A4C-A017-9FF5B1C2F7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5236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A7D8AA-9317-44FF-2A9A-239807E7EF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AE3D8-32F9-C10C-7BE1-1DE23E8D97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B8BC1D-6DC9-B590-7986-2D5D774B41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61DCC9-799F-B88C-2AA1-36491BF10E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BA4DB-3C5F-9C4D-8CA8-513761EEC7FA}" type="datetimeFigureOut">
              <a:rPr lang="en-US" smtClean="0"/>
              <a:t>10/29/24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8B26EE-AA74-71ED-4DEE-48BB62CBB9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4AE7F9-B026-326A-FDE6-B96A70AD2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6576A-EDA8-7A4C-A017-9FF5B1C2F7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3149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C1A35-F9AB-76B9-7E44-37BE18E52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34A9989-1D76-97D6-8E11-8FEAE1836D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C4FB80-1D76-2F5B-E29C-C48F1BD450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CA34DB-F820-393B-3BF7-8EF8B3473C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BA4DB-3C5F-9C4D-8CA8-513761EEC7FA}" type="datetimeFigureOut">
              <a:rPr lang="en-US" smtClean="0"/>
              <a:t>10/29/24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A36F5B-6548-ED6A-4382-7121840A45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B113EE-0272-788F-674A-A2715F46E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6576A-EDA8-7A4C-A017-9FF5B1C2F7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6665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0CAE837-3624-010B-DAF4-AF1449CB55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DD1730-3FC2-B2F5-6055-DF00E018A9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9EAF7A-DBBB-37AE-904A-A817D2A91C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A1BA4DB-3C5F-9C4D-8CA8-513761EEC7FA}" type="datetimeFigureOut">
              <a:rPr lang="en-US" smtClean="0"/>
              <a:t>10/29/24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828104-6166-8214-6EAB-A519170228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0A45EE-D923-2084-37C7-CF004CF814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C46576A-EDA8-7A4C-A017-9FF5B1C2F7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2496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6.xml"/><Relationship Id="rId6" Type="http://schemas.microsoft.com/office/2007/relationships/hdphoto" Target="../media/hdphoto2.wdp"/><Relationship Id="rId5" Type="http://schemas.openxmlformats.org/officeDocument/2006/relationships/image" Target="../media/image10.png"/><Relationship Id="rId4" Type="http://schemas.microsoft.com/office/2007/relationships/hdphoto" Target="../media/hdphoto1.wdp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6.xml"/><Relationship Id="rId6" Type="http://schemas.microsoft.com/office/2007/relationships/hdphoto" Target="../media/hdphoto2.wdp"/><Relationship Id="rId5" Type="http://schemas.openxmlformats.org/officeDocument/2006/relationships/image" Target="../media/image10.png"/><Relationship Id="rId4" Type="http://schemas.microsoft.com/office/2007/relationships/hdphoto" Target="../media/hdphoto1.wd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6.xml"/><Relationship Id="rId4" Type="http://schemas.microsoft.com/office/2007/relationships/hdphoto" Target="../media/hdphoto2.wdp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7" Type="http://schemas.microsoft.com/office/2007/relationships/hdphoto" Target="../media/hdphoto2.wdp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microsoft.com/office/2007/relationships/hdphoto" Target="../media/hdphoto1.wdp"/><Relationship Id="rId4" Type="http://schemas.openxmlformats.org/officeDocument/2006/relationships/image" Target="../media/image9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074743-23CA-DE0D-6FA1-72D70ED57F9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Understanding the role of nitrogen availability and acquisition strategy on plant responses to global change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AEBF15-A410-26F5-FE3A-A0A0ADCEB9B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Evan A. Perkowski</a:t>
            </a:r>
          </a:p>
        </p:txBody>
      </p:sp>
    </p:spTree>
    <p:extLst>
      <p:ext uri="{BB962C8B-B14F-4D97-AF65-F5344CB8AC3E}">
        <p14:creationId xmlns:p14="http://schemas.microsoft.com/office/powerpoint/2010/main" val="9315083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81DB48-0230-F0C3-3BC6-A52C832A7B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C72A6D-EACF-5E21-4FBE-F7C1A14630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10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B7ED3DA-3EBA-ED5C-F051-B09DF662F9D3}"/>
              </a:ext>
            </a:extLst>
          </p:cNvPr>
          <p:cNvSpPr txBox="1"/>
          <p:nvPr/>
        </p:nvSpPr>
        <p:spPr>
          <a:xfrm>
            <a:off x="7825440" y="6615059"/>
            <a:ext cx="45448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Schematic adapted from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Brzostek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et al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. (2014) </a:t>
            </a:r>
            <a:r>
              <a:rPr lang="en-US" sz="1200" i="1" dirty="0" err="1">
                <a:latin typeface="Arial" panose="020B0604020202020204" pitchFamily="34" charset="0"/>
                <a:cs typeface="Arial" panose="020B0604020202020204" pitchFamily="34" charset="0"/>
              </a:rPr>
              <a:t>Biogeosciences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B5F371FA-764A-ED6E-F491-40453EBE2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737" y="365125"/>
            <a:ext cx="11298220" cy="1325563"/>
          </a:xfrm>
        </p:spPr>
        <p:txBody>
          <a:bodyPr>
            <a:noAutofit/>
          </a:bodyPr>
          <a:lstStyle/>
          <a:p>
            <a:r>
              <a:rPr lang="en-US" sz="3200" dirty="0">
                <a:cs typeface="Arial" panose="020B0604020202020204" pitchFamily="34" charset="0"/>
              </a:rPr>
              <a:t>Plant nitrogen acquisition and photosynthesis are two processes in terrestrial ecosystems where C and N are coupled</a:t>
            </a:r>
          </a:p>
        </p:txBody>
      </p:sp>
      <p:pic>
        <p:nvPicPr>
          <p:cNvPr id="26" name="Graphic 25" descr="Tree With Roots with solid fill">
            <a:extLst>
              <a:ext uri="{FF2B5EF4-FFF2-40B4-BE49-F238E27FC236}">
                <a16:creationId xmlns:a16="http://schemas.microsoft.com/office/drawing/2014/main" id="{74DF23B4-1AB9-D8CB-A602-4F4C35CBA0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87800" y="2214834"/>
            <a:ext cx="4216400" cy="4216400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62342E0-6680-28FB-7F2C-6D32EC402C68}"/>
              </a:ext>
            </a:extLst>
          </p:cNvPr>
          <p:cNvCxnSpPr>
            <a:cxnSpLocks/>
          </p:cNvCxnSpPr>
          <p:nvPr/>
        </p:nvCxnSpPr>
        <p:spPr>
          <a:xfrm flipH="1">
            <a:off x="3505200" y="5265217"/>
            <a:ext cx="5484292" cy="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DBF468B-07DC-62CA-C495-635C9C7134F7}"/>
              </a:ext>
            </a:extLst>
          </p:cNvPr>
          <p:cNvCxnSpPr>
            <a:cxnSpLocks/>
          </p:cNvCxnSpPr>
          <p:nvPr/>
        </p:nvCxnSpPr>
        <p:spPr>
          <a:xfrm>
            <a:off x="6096000" y="1950846"/>
            <a:ext cx="0" cy="1029156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E83160E1-7ABD-7841-37ED-5B64819E1D31}"/>
              </a:ext>
            </a:extLst>
          </p:cNvPr>
          <p:cNvSpPr/>
          <p:nvPr/>
        </p:nvSpPr>
        <p:spPr>
          <a:xfrm>
            <a:off x="5799667" y="1690688"/>
            <a:ext cx="592666" cy="323321"/>
          </a:xfrm>
          <a:prstGeom prst="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</a:t>
            </a:r>
            <a:r>
              <a:rPr lang="en-US" baseline="-25000" dirty="0">
                <a:solidFill>
                  <a:schemeClr val="tx1"/>
                </a:solidFill>
              </a:rPr>
              <a:t>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74DD415E-B6D0-423D-4F4D-F05AB2A30BE6}"/>
              </a:ext>
            </a:extLst>
          </p:cNvPr>
          <p:cNvSpPr/>
          <p:nvPr/>
        </p:nvSpPr>
        <p:spPr>
          <a:xfrm>
            <a:off x="5319352" y="2980002"/>
            <a:ext cx="1553296" cy="323321"/>
          </a:xfrm>
          <a:prstGeom prst="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Photosynthesis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81B1D809-C279-32F6-A1C6-DD5AFA331B5A}"/>
              </a:ext>
            </a:extLst>
          </p:cNvPr>
          <p:cNvCxnSpPr>
            <a:cxnSpLocks/>
          </p:cNvCxnSpPr>
          <p:nvPr/>
        </p:nvCxnSpPr>
        <p:spPr>
          <a:xfrm>
            <a:off x="3795104" y="1950846"/>
            <a:ext cx="1524248" cy="1029077"/>
          </a:xfrm>
          <a:prstGeom prst="straightConnector1">
            <a:avLst/>
          </a:prstGeom>
          <a:ln w="76200">
            <a:solidFill>
              <a:srgbClr val="FFC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Graphic 40" descr="Sun with solid fill">
            <a:extLst>
              <a:ext uri="{FF2B5EF4-FFF2-40B4-BE49-F238E27FC236}">
                <a16:creationId xmlns:a16="http://schemas.microsoft.com/office/drawing/2014/main" id="{CF6AF3AA-4FE4-497A-75DC-401C7D8FBA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337018" y="156746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2363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1A0F12-1BA3-77E1-81C2-3042306AFA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77B30D-3C87-3A59-207E-C307124B0D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11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8ECAF46-F792-7994-90D7-876BCA1EE172}"/>
              </a:ext>
            </a:extLst>
          </p:cNvPr>
          <p:cNvSpPr txBox="1"/>
          <p:nvPr/>
        </p:nvSpPr>
        <p:spPr>
          <a:xfrm>
            <a:off x="7825440" y="6615059"/>
            <a:ext cx="45448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Schematic adapted from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Brzostek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et al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. (2014) </a:t>
            </a:r>
            <a:r>
              <a:rPr lang="en-US" sz="1200" i="1" dirty="0" err="1">
                <a:latin typeface="Arial" panose="020B0604020202020204" pitchFamily="34" charset="0"/>
                <a:cs typeface="Arial" panose="020B0604020202020204" pitchFamily="34" charset="0"/>
              </a:rPr>
              <a:t>Biogeosciences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96562AC0-35DD-21C8-A61A-59A04A1D01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737" y="365125"/>
            <a:ext cx="11298220" cy="1325563"/>
          </a:xfrm>
        </p:spPr>
        <p:txBody>
          <a:bodyPr>
            <a:noAutofit/>
          </a:bodyPr>
          <a:lstStyle/>
          <a:p>
            <a:r>
              <a:rPr lang="en-US" sz="3200" dirty="0">
                <a:cs typeface="Arial" panose="020B0604020202020204" pitchFamily="34" charset="0"/>
              </a:rPr>
              <a:t>Plant nitrogen acquisition and photosynthesis are two processes in terrestrial ecosystems where C and N are coupled</a:t>
            </a:r>
          </a:p>
        </p:txBody>
      </p:sp>
      <p:pic>
        <p:nvPicPr>
          <p:cNvPr id="26" name="Graphic 25" descr="Tree With Roots with solid fill">
            <a:extLst>
              <a:ext uri="{FF2B5EF4-FFF2-40B4-BE49-F238E27FC236}">
                <a16:creationId xmlns:a16="http://schemas.microsoft.com/office/drawing/2014/main" id="{EDF4295C-0BBD-72BD-9292-48DFA74B5E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87800" y="2214834"/>
            <a:ext cx="4216400" cy="4216400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742EB4F-D2C6-D538-71A3-094321DC3970}"/>
              </a:ext>
            </a:extLst>
          </p:cNvPr>
          <p:cNvCxnSpPr>
            <a:cxnSpLocks/>
          </p:cNvCxnSpPr>
          <p:nvPr/>
        </p:nvCxnSpPr>
        <p:spPr>
          <a:xfrm flipH="1">
            <a:off x="3505200" y="5265217"/>
            <a:ext cx="5484292" cy="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43C2F05-1CAB-4951-896A-5282C42DB0DA}"/>
              </a:ext>
            </a:extLst>
          </p:cNvPr>
          <p:cNvCxnSpPr>
            <a:cxnSpLocks/>
          </p:cNvCxnSpPr>
          <p:nvPr/>
        </p:nvCxnSpPr>
        <p:spPr>
          <a:xfrm>
            <a:off x="6096000" y="1950846"/>
            <a:ext cx="0" cy="1029156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E79E3929-CDD2-5120-35B3-FF97D7D6BE41}"/>
              </a:ext>
            </a:extLst>
          </p:cNvPr>
          <p:cNvSpPr/>
          <p:nvPr/>
        </p:nvSpPr>
        <p:spPr>
          <a:xfrm>
            <a:off x="5799667" y="1690688"/>
            <a:ext cx="592666" cy="323321"/>
          </a:xfrm>
          <a:prstGeom prst="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</a:t>
            </a:r>
            <a:r>
              <a:rPr lang="en-US" baseline="-25000" dirty="0">
                <a:solidFill>
                  <a:schemeClr val="tx1"/>
                </a:solidFill>
              </a:rPr>
              <a:t>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2A73A33-C382-183F-B525-C50E5A05AB13}"/>
              </a:ext>
            </a:extLst>
          </p:cNvPr>
          <p:cNvSpPr/>
          <p:nvPr/>
        </p:nvSpPr>
        <p:spPr>
          <a:xfrm>
            <a:off x="4908575" y="3661044"/>
            <a:ext cx="876283" cy="368301"/>
          </a:xfrm>
          <a:prstGeom prst="rect">
            <a:avLst/>
          </a:prstGeom>
          <a:solidFill>
            <a:schemeClr val="bg1">
              <a:alpha val="72000"/>
            </a:scheme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  <a:r>
              <a:rPr lang="en-US" baseline="-25000" dirty="0">
                <a:solidFill>
                  <a:schemeClr val="tx1"/>
                </a:solidFill>
              </a:rPr>
              <a:t>transfer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148A2DA8-1402-D601-07FE-F3F382B8E4E9}"/>
              </a:ext>
            </a:extLst>
          </p:cNvPr>
          <p:cNvCxnSpPr>
            <a:cxnSpLocks/>
          </p:cNvCxnSpPr>
          <p:nvPr/>
        </p:nvCxnSpPr>
        <p:spPr>
          <a:xfrm flipH="1">
            <a:off x="5359319" y="3274748"/>
            <a:ext cx="474168" cy="349249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18555143-AAC5-2A5C-A633-C2B63964E932}"/>
              </a:ext>
            </a:extLst>
          </p:cNvPr>
          <p:cNvSpPr/>
          <p:nvPr/>
        </p:nvSpPr>
        <p:spPr>
          <a:xfrm>
            <a:off x="6407144" y="3661044"/>
            <a:ext cx="876283" cy="368301"/>
          </a:xfrm>
          <a:prstGeom prst="rect">
            <a:avLst/>
          </a:prstGeom>
          <a:solidFill>
            <a:schemeClr val="bg1">
              <a:alpha val="72000"/>
            </a:scheme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  <a:r>
              <a:rPr lang="en-US" baseline="-25000" dirty="0">
                <a:solidFill>
                  <a:schemeClr val="tx1"/>
                </a:solidFill>
              </a:rPr>
              <a:t>growth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1D15B906-DBA9-492C-4CB2-9CCDB2FD71C3}"/>
              </a:ext>
            </a:extLst>
          </p:cNvPr>
          <p:cNvCxnSpPr>
            <a:cxnSpLocks/>
          </p:cNvCxnSpPr>
          <p:nvPr/>
        </p:nvCxnSpPr>
        <p:spPr>
          <a:xfrm>
            <a:off x="6392333" y="3274748"/>
            <a:ext cx="374681" cy="349249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707AB30-FA6F-FD21-51C6-A914A87F45DF}"/>
              </a:ext>
            </a:extLst>
          </p:cNvPr>
          <p:cNvCxnSpPr>
            <a:cxnSpLocks/>
          </p:cNvCxnSpPr>
          <p:nvPr/>
        </p:nvCxnSpPr>
        <p:spPr>
          <a:xfrm>
            <a:off x="5030457" y="4038048"/>
            <a:ext cx="0" cy="2683427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11124BC4-BEB8-2744-42C0-CDFA30A08A4F}"/>
              </a:ext>
            </a:extLst>
          </p:cNvPr>
          <p:cNvSpPr/>
          <p:nvPr/>
        </p:nvSpPr>
        <p:spPr>
          <a:xfrm>
            <a:off x="5319352" y="2980002"/>
            <a:ext cx="1553296" cy="323321"/>
          </a:xfrm>
          <a:prstGeom prst="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Photosynthesis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8FAE3A51-20FD-DCCF-9421-0142FFD65D50}"/>
              </a:ext>
            </a:extLst>
          </p:cNvPr>
          <p:cNvCxnSpPr>
            <a:cxnSpLocks/>
          </p:cNvCxnSpPr>
          <p:nvPr/>
        </p:nvCxnSpPr>
        <p:spPr>
          <a:xfrm>
            <a:off x="5045627" y="5829300"/>
            <a:ext cx="627383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2FE3476B-7D2E-2A02-4449-E572D09EF452}"/>
              </a:ext>
            </a:extLst>
          </p:cNvPr>
          <p:cNvCxnSpPr>
            <a:cxnSpLocks/>
          </p:cNvCxnSpPr>
          <p:nvPr/>
        </p:nvCxnSpPr>
        <p:spPr>
          <a:xfrm>
            <a:off x="3795104" y="1950846"/>
            <a:ext cx="1524248" cy="1029077"/>
          </a:xfrm>
          <a:prstGeom prst="straightConnector1">
            <a:avLst/>
          </a:prstGeom>
          <a:ln w="76200">
            <a:solidFill>
              <a:srgbClr val="FFC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Graphic 40" descr="Sun with solid fill">
            <a:extLst>
              <a:ext uri="{FF2B5EF4-FFF2-40B4-BE49-F238E27FC236}">
                <a16:creationId xmlns:a16="http://schemas.microsoft.com/office/drawing/2014/main" id="{77F1682E-348E-7818-3845-45C5AE5688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337018" y="156746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0710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CB0262-79F5-0DB0-BA53-A1BEAB17C2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D5DB28-54F5-DA80-87B1-230574866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12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12366CF-4C80-09D5-3EB1-1D44F1ED9039}"/>
              </a:ext>
            </a:extLst>
          </p:cNvPr>
          <p:cNvSpPr txBox="1"/>
          <p:nvPr/>
        </p:nvSpPr>
        <p:spPr>
          <a:xfrm>
            <a:off x="7825440" y="6615059"/>
            <a:ext cx="45448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Schematic adapted from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Brzostek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et al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. (2014) </a:t>
            </a:r>
            <a:r>
              <a:rPr lang="en-US" sz="1200" i="1" dirty="0" err="1">
                <a:latin typeface="Arial" panose="020B0604020202020204" pitchFamily="34" charset="0"/>
                <a:cs typeface="Arial" panose="020B0604020202020204" pitchFamily="34" charset="0"/>
              </a:rPr>
              <a:t>Biogeosciences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DC5ED647-EB55-76AE-9D33-AA13D2A368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737" y="365125"/>
            <a:ext cx="11298220" cy="1325563"/>
          </a:xfrm>
        </p:spPr>
        <p:txBody>
          <a:bodyPr>
            <a:noAutofit/>
          </a:bodyPr>
          <a:lstStyle/>
          <a:p>
            <a:r>
              <a:rPr lang="en-US" sz="3200" dirty="0">
                <a:cs typeface="Arial" panose="020B0604020202020204" pitchFamily="34" charset="0"/>
              </a:rPr>
              <a:t>Plant nitrogen acquisition and photosynthesis are two processes in terrestrial ecosystems where C and N are coupled</a:t>
            </a:r>
          </a:p>
        </p:txBody>
      </p:sp>
      <p:pic>
        <p:nvPicPr>
          <p:cNvPr id="26" name="Graphic 25" descr="Tree With Roots with solid fill">
            <a:extLst>
              <a:ext uri="{FF2B5EF4-FFF2-40B4-BE49-F238E27FC236}">
                <a16:creationId xmlns:a16="http://schemas.microsoft.com/office/drawing/2014/main" id="{242D833A-B2B5-5862-0535-1953F98B98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87800" y="2214834"/>
            <a:ext cx="4216400" cy="4216400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7F8249CF-E4AE-7D7D-3158-A1533952A9CA}"/>
              </a:ext>
            </a:extLst>
          </p:cNvPr>
          <p:cNvCxnSpPr>
            <a:cxnSpLocks/>
          </p:cNvCxnSpPr>
          <p:nvPr/>
        </p:nvCxnSpPr>
        <p:spPr>
          <a:xfrm flipH="1">
            <a:off x="3505200" y="5265217"/>
            <a:ext cx="5484292" cy="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AD09355-C00E-B579-FC29-5B0867F6BA2C}"/>
              </a:ext>
            </a:extLst>
          </p:cNvPr>
          <p:cNvCxnSpPr>
            <a:cxnSpLocks/>
          </p:cNvCxnSpPr>
          <p:nvPr/>
        </p:nvCxnSpPr>
        <p:spPr>
          <a:xfrm>
            <a:off x="6096000" y="1950846"/>
            <a:ext cx="0" cy="1029156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67E796AE-8E17-1878-3E1E-91EC2AEC6AF7}"/>
              </a:ext>
            </a:extLst>
          </p:cNvPr>
          <p:cNvSpPr/>
          <p:nvPr/>
        </p:nvSpPr>
        <p:spPr>
          <a:xfrm>
            <a:off x="5799667" y="1690688"/>
            <a:ext cx="592666" cy="323321"/>
          </a:xfrm>
          <a:prstGeom prst="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</a:t>
            </a:r>
            <a:r>
              <a:rPr lang="en-US" baseline="-25000" dirty="0">
                <a:solidFill>
                  <a:schemeClr val="tx1"/>
                </a:solidFill>
              </a:rPr>
              <a:t>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45DFC17-F125-1552-7B10-2271888D441F}"/>
              </a:ext>
            </a:extLst>
          </p:cNvPr>
          <p:cNvSpPr/>
          <p:nvPr/>
        </p:nvSpPr>
        <p:spPr>
          <a:xfrm>
            <a:off x="4908575" y="3661044"/>
            <a:ext cx="876283" cy="368301"/>
          </a:xfrm>
          <a:prstGeom prst="rect">
            <a:avLst/>
          </a:prstGeom>
          <a:solidFill>
            <a:schemeClr val="bg1">
              <a:alpha val="72000"/>
            </a:scheme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  <a:r>
              <a:rPr lang="en-US" baseline="-25000" dirty="0">
                <a:solidFill>
                  <a:schemeClr val="tx1"/>
                </a:solidFill>
              </a:rPr>
              <a:t>transfer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BA83741-51CE-7BFD-B89F-5D9593AA1157}"/>
              </a:ext>
            </a:extLst>
          </p:cNvPr>
          <p:cNvSpPr/>
          <p:nvPr/>
        </p:nvSpPr>
        <p:spPr>
          <a:xfrm>
            <a:off x="6767014" y="6397682"/>
            <a:ext cx="876283" cy="368301"/>
          </a:xfrm>
          <a:prstGeom prst="rect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N</a:t>
            </a:r>
            <a:r>
              <a:rPr lang="en-US" sz="1600" baseline="-25000" dirty="0">
                <a:solidFill>
                  <a:schemeClr val="tx1"/>
                </a:solidFill>
              </a:rPr>
              <a:t>available</a:t>
            </a:r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7700A26-F418-C5D2-8824-1CFBD5C14303}"/>
              </a:ext>
            </a:extLst>
          </p:cNvPr>
          <p:cNvCxnSpPr>
            <a:cxnSpLocks/>
          </p:cNvCxnSpPr>
          <p:nvPr/>
        </p:nvCxnSpPr>
        <p:spPr>
          <a:xfrm flipH="1">
            <a:off x="5359319" y="3274748"/>
            <a:ext cx="474168" cy="349249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59111ED3-353F-8F7B-02F6-584C87A15902}"/>
              </a:ext>
            </a:extLst>
          </p:cNvPr>
          <p:cNvSpPr/>
          <p:nvPr/>
        </p:nvSpPr>
        <p:spPr>
          <a:xfrm>
            <a:off x="6407144" y="3661044"/>
            <a:ext cx="876283" cy="368301"/>
          </a:xfrm>
          <a:prstGeom prst="rect">
            <a:avLst/>
          </a:prstGeom>
          <a:solidFill>
            <a:schemeClr val="bg1">
              <a:alpha val="72000"/>
            </a:scheme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  <a:r>
              <a:rPr lang="en-US" baseline="-25000" dirty="0">
                <a:solidFill>
                  <a:schemeClr val="tx1"/>
                </a:solidFill>
              </a:rPr>
              <a:t>growth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F4247E2A-C045-D776-14FF-FA2F7778CD35}"/>
              </a:ext>
            </a:extLst>
          </p:cNvPr>
          <p:cNvCxnSpPr>
            <a:cxnSpLocks/>
          </p:cNvCxnSpPr>
          <p:nvPr/>
        </p:nvCxnSpPr>
        <p:spPr>
          <a:xfrm>
            <a:off x="6392333" y="3274748"/>
            <a:ext cx="374681" cy="349249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42B2D79-17A4-9683-F3EC-7672F70E0A68}"/>
              </a:ext>
            </a:extLst>
          </p:cNvPr>
          <p:cNvCxnSpPr>
            <a:cxnSpLocks/>
          </p:cNvCxnSpPr>
          <p:nvPr/>
        </p:nvCxnSpPr>
        <p:spPr>
          <a:xfrm>
            <a:off x="5030457" y="4038048"/>
            <a:ext cx="0" cy="2683427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>
            <a:extLst>
              <a:ext uri="{FF2B5EF4-FFF2-40B4-BE49-F238E27FC236}">
                <a16:creationId xmlns:a16="http://schemas.microsoft.com/office/drawing/2014/main" id="{4E8CB205-9781-75C7-C8BB-598D73A0E57B}"/>
              </a:ext>
            </a:extLst>
          </p:cNvPr>
          <p:cNvCxnSpPr>
            <a:cxnSpLocks/>
            <a:stCxn id="31" idx="1"/>
            <a:endCxn id="39" idx="2"/>
          </p:cNvCxnSpPr>
          <p:nvPr/>
        </p:nvCxnSpPr>
        <p:spPr>
          <a:xfrm rot="10800000">
            <a:off x="6111152" y="5998233"/>
            <a:ext cx="655862" cy="583600"/>
          </a:xfrm>
          <a:prstGeom prst="bentConnector2">
            <a:avLst/>
          </a:prstGeom>
          <a:ln w="762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1517725E-74DD-5667-404B-DAC87AF0AFC2}"/>
              </a:ext>
            </a:extLst>
          </p:cNvPr>
          <p:cNvSpPr/>
          <p:nvPr/>
        </p:nvSpPr>
        <p:spPr>
          <a:xfrm>
            <a:off x="5319352" y="2980002"/>
            <a:ext cx="1553296" cy="323321"/>
          </a:xfrm>
          <a:prstGeom prst="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Photosynthesis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BF0128AA-DCAF-65A4-0A11-4ED12B51E4D0}"/>
              </a:ext>
            </a:extLst>
          </p:cNvPr>
          <p:cNvCxnSpPr>
            <a:cxnSpLocks/>
          </p:cNvCxnSpPr>
          <p:nvPr/>
        </p:nvCxnSpPr>
        <p:spPr>
          <a:xfrm>
            <a:off x="5045627" y="5829300"/>
            <a:ext cx="627383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064DA4A1-7F37-1D02-81A5-2DC90168D101}"/>
              </a:ext>
            </a:extLst>
          </p:cNvPr>
          <p:cNvSpPr/>
          <p:nvPr/>
        </p:nvSpPr>
        <p:spPr>
          <a:xfrm>
            <a:off x="5673010" y="5629932"/>
            <a:ext cx="876283" cy="368301"/>
          </a:xfrm>
          <a:prstGeom prst="rect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N</a:t>
            </a:r>
            <a:r>
              <a:rPr lang="en-US" baseline="-25000" dirty="0" err="1">
                <a:solidFill>
                  <a:schemeClr val="tx1"/>
                </a:solidFill>
              </a:rPr>
              <a:t>acq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269AF6EC-0AA8-C89C-5107-4C5AFF6B0F5A}"/>
              </a:ext>
            </a:extLst>
          </p:cNvPr>
          <p:cNvCxnSpPr>
            <a:cxnSpLocks/>
          </p:cNvCxnSpPr>
          <p:nvPr/>
        </p:nvCxnSpPr>
        <p:spPr>
          <a:xfrm>
            <a:off x="3795104" y="1950846"/>
            <a:ext cx="1524248" cy="1029077"/>
          </a:xfrm>
          <a:prstGeom prst="straightConnector1">
            <a:avLst/>
          </a:prstGeom>
          <a:ln w="76200">
            <a:solidFill>
              <a:srgbClr val="FFC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Graphic 40" descr="Sun with solid fill">
            <a:extLst>
              <a:ext uri="{FF2B5EF4-FFF2-40B4-BE49-F238E27FC236}">
                <a16:creationId xmlns:a16="http://schemas.microsoft.com/office/drawing/2014/main" id="{3E75E0CF-EE83-05E1-E365-3F7ABB1E25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337018" y="1567469"/>
            <a:ext cx="914400" cy="9144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EA80638-DDF3-F645-3C8E-4F2125389802}"/>
              </a:ext>
            </a:extLst>
          </p:cNvPr>
          <p:cNvCxnSpPr>
            <a:stCxn id="39" idx="0"/>
            <a:endCxn id="37" idx="2"/>
          </p:cNvCxnSpPr>
          <p:nvPr/>
        </p:nvCxnSpPr>
        <p:spPr>
          <a:xfrm flipH="1" flipV="1">
            <a:off x="6096000" y="3303323"/>
            <a:ext cx="15152" cy="2326609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52009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58AC44-C461-B9C3-00BD-8C6230BE90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F768BF-7C80-074E-8F24-47639BFFC8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13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079F78C-4469-433C-1701-1502DD4D2BC0}"/>
              </a:ext>
            </a:extLst>
          </p:cNvPr>
          <p:cNvSpPr txBox="1"/>
          <p:nvPr/>
        </p:nvSpPr>
        <p:spPr>
          <a:xfrm>
            <a:off x="7825440" y="6615059"/>
            <a:ext cx="45448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Schematic adapted from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Brzostek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et al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. (2014) </a:t>
            </a:r>
            <a:r>
              <a:rPr lang="en-US" sz="1200" i="1" dirty="0" err="1">
                <a:latin typeface="Arial" panose="020B0604020202020204" pitchFamily="34" charset="0"/>
                <a:cs typeface="Arial" panose="020B0604020202020204" pitchFamily="34" charset="0"/>
              </a:rPr>
              <a:t>Biogeosciences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7819591C-89D2-79D8-4566-5CAB1085EC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737" y="365125"/>
            <a:ext cx="11298220" cy="1325563"/>
          </a:xfrm>
        </p:spPr>
        <p:txBody>
          <a:bodyPr>
            <a:noAutofit/>
          </a:bodyPr>
          <a:lstStyle/>
          <a:p>
            <a:r>
              <a:rPr lang="en-US" sz="3200" dirty="0">
                <a:cs typeface="Arial" panose="020B0604020202020204" pitchFamily="34" charset="0"/>
              </a:rPr>
              <a:t>Plant nitrogen acquisition and photosynthesis are two processes in terrestrial ecosystems where C and N are coupled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FFB1CB3-01CE-9644-668C-42BA8DA64146}"/>
              </a:ext>
            </a:extLst>
          </p:cNvPr>
          <p:cNvSpPr txBox="1"/>
          <p:nvPr/>
        </p:nvSpPr>
        <p:spPr>
          <a:xfrm>
            <a:off x="607462" y="2921168"/>
            <a:ext cx="2438527" cy="101566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There are inherent </a:t>
            </a:r>
            <a:r>
              <a:rPr lang="en-US" sz="20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carbon costs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of </a:t>
            </a: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acquiring nitrogen</a:t>
            </a:r>
          </a:p>
        </p:txBody>
      </p:sp>
      <p:pic>
        <p:nvPicPr>
          <p:cNvPr id="26" name="Graphic 25" descr="Tree With Roots with solid fill">
            <a:extLst>
              <a:ext uri="{FF2B5EF4-FFF2-40B4-BE49-F238E27FC236}">
                <a16:creationId xmlns:a16="http://schemas.microsoft.com/office/drawing/2014/main" id="{86C84ECA-A7F0-FC0C-3A6C-905405A758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87800" y="2214834"/>
            <a:ext cx="4216400" cy="4216400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8CB73AE-DF9D-65CC-FA2B-43751B41AB9F}"/>
              </a:ext>
            </a:extLst>
          </p:cNvPr>
          <p:cNvCxnSpPr>
            <a:cxnSpLocks/>
          </p:cNvCxnSpPr>
          <p:nvPr/>
        </p:nvCxnSpPr>
        <p:spPr>
          <a:xfrm flipH="1">
            <a:off x="3505200" y="5265217"/>
            <a:ext cx="5484292" cy="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4B3E0D7-4EEE-F92D-A468-78B8A629D376}"/>
              </a:ext>
            </a:extLst>
          </p:cNvPr>
          <p:cNvCxnSpPr>
            <a:cxnSpLocks/>
          </p:cNvCxnSpPr>
          <p:nvPr/>
        </p:nvCxnSpPr>
        <p:spPr>
          <a:xfrm>
            <a:off x="6096000" y="1950846"/>
            <a:ext cx="0" cy="1029156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265A4CCB-EF28-14A1-397F-904582780DF8}"/>
              </a:ext>
            </a:extLst>
          </p:cNvPr>
          <p:cNvSpPr/>
          <p:nvPr/>
        </p:nvSpPr>
        <p:spPr>
          <a:xfrm>
            <a:off x="5799667" y="1690688"/>
            <a:ext cx="592666" cy="323321"/>
          </a:xfrm>
          <a:prstGeom prst="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</a:t>
            </a:r>
            <a:r>
              <a:rPr lang="en-US" baseline="-25000" dirty="0">
                <a:solidFill>
                  <a:schemeClr val="tx1"/>
                </a:solidFill>
              </a:rPr>
              <a:t>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485B6AD-0C45-4BFD-8C70-B90E3113A6DC}"/>
              </a:ext>
            </a:extLst>
          </p:cNvPr>
          <p:cNvSpPr/>
          <p:nvPr/>
        </p:nvSpPr>
        <p:spPr>
          <a:xfrm>
            <a:off x="4908575" y="3661044"/>
            <a:ext cx="876283" cy="368301"/>
          </a:xfrm>
          <a:prstGeom prst="rect">
            <a:avLst/>
          </a:prstGeom>
          <a:solidFill>
            <a:schemeClr val="bg1">
              <a:alpha val="72000"/>
            </a:scheme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  <a:r>
              <a:rPr lang="en-US" baseline="-25000" dirty="0">
                <a:solidFill>
                  <a:schemeClr val="tx1"/>
                </a:solidFill>
              </a:rPr>
              <a:t>transfer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87E5315-C83C-B6F3-7E14-18364BE566D3}"/>
              </a:ext>
            </a:extLst>
          </p:cNvPr>
          <p:cNvSpPr/>
          <p:nvPr/>
        </p:nvSpPr>
        <p:spPr>
          <a:xfrm>
            <a:off x="6767014" y="6397682"/>
            <a:ext cx="876283" cy="368301"/>
          </a:xfrm>
          <a:prstGeom prst="rect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N</a:t>
            </a:r>
            <a:r>
              <a:rPr lang="en-US" sz="1600" baseline="-25000" dirty="0">
                <a:solidFill>
                  <a:schemeClr val="tx1"/>
                </a:solidFill>
              </a:rPr>
              <a:t>available</a:t>
            </a:r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5CD6BBE-B941-2DCF-0FF2-A51653B856E4}"/>
              </a:ext>
            </a:extLst>
          </p:cNvPr>
          <p:cNvCxnSpPr>
            <a:cxnSpLocks/>
          </p:cNvCxnSpPr>
          <p:nvPr/>
        </p:nvCxnSpPr>
        <p:spPr>
          <a:xfrm flipH="1">
            <a:off x="5359319" y="3274748"/>
            <a:ext cx="474168" cy="349249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8FD922B1-265D-6868-4A96-C1E3555BE0BD}"/>
              </a:ext>
            </a:extLst>
          </p:cNvPr>
          <p:cNvSpPr/>
          <p:nvPr/>
        </p:nvSpPr>
        <p:spPr>
          <a:xfrm>
            <a:off x="6407144" y="3661044"/>
            <a:ext cx="876283" cy="368301"/>
          </a:xfrm>
          <a:prstGeom prst="rect">
            <a:avLst/>
          </a:prstGeom>
          <a:solidFill>
            <a:schemeClr val="bg1">
              <a:alpha val="72000"/>
            </a:scheme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  <a:r>
              <a:rPr lang="en-US" baseline="-25000" dirty="0">
                <a:solidFill>
                  <a:schemeClr val="tx1"/>
                </a:solidFill>
              </a:rPr>
              <a:t>growth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B0D20B9-FCD7-253D-C0AD-EB5CEBECCE56}"/>
              </a:ext>
            </a:extLst>
          </p:cNvPr>
          <p:cNvCxnSpPr>
            <a:cxnSpLocks/>
          </p:cNvCxnSpPr>
          <p:nvPr/>
        </p:nvCxnSpPr>
        <p:spPr>
          <a:xfrm>
            <a:off x="6392333" y="3274748"/>
            <a:ext cx="374681" cy="349249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69049A68-B864-066C-AD16-9C4F297C6A33}"/>
              </a:ext>
            </a:extLst>
          </p:cNvPr>
          <p:cNvCxnSpPr>
            <a:cxnSpLocks/>
          </p:cNvCxnSpPr>
          <p:nvPr/>
        </p:nvCxnSpPr>
        <p:spPr>
          <a:xfrm>
            <a:off x="5030457" y="4038048"/>
            <a:ext cx="0" cy="2683427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>
            <a:extLst>
              <a:ext uri="{FF2B5EF4-FFF2-40B4-BE49-F238E27FC236}">
                <a16:creationId xmlns:a16="http://schemas.microsoft.com/office/drawing/2014/main" id="{D21864AB-06E3-185F-370C-566B322035B7}"/>
              </a:ext>
            </a:extLst>
          </p:cNvPr>
          <p:cNvCxnSpPr>
            <a:cxnSpLocks/>
            <a:stCxn id="31" idx="1"/>
            <a:endCxn id="39" idx="2"/>
          </p:cNvCxnSpPr>
          <p:nvPr/>
        </p:nvCxnSpPr>
        <p:spPr>
          <a:xfrm rot="10800000">
            <a:off x="6111152" y="5998233"/>
            <a:ext cx="655862" cy="583600"/>
          </a:xfrm>
          <a:prstGeom prst="bentConnector2">
            <a:avLst/>
          </a:prstGeom>
          <a:ln w="762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C3E26191-5495-FCF6-107A-7B09CBC0DC93}"/>
              </a:ext>
            </a:extLst>
          </p:cNvPr>
          <p:cNvSpPr/>
          <p:nvPr/>
        </p:nvSpPr>
        <p:spPr>
          <a:xfrm>
            <a:off x="5319352" y="2980002"/>
            <a:ext cx="1553296" cy="323321"/>
          </a:xfrm>
          <a:prstGeom prst="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Photosynthesis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F7C9A277-3E1D-AE9F-6BD6-AE570F9877CA}"/>
              </a:ext>
            </a:extLst>
          </p:cNvPr>
          <p:cNvCxnSpPr>
            <a:cxnSpLocks/>
          </p:cNvCxnSpPr>
          <p:nvPr/>
        </p:nvCxnSpPr>
        <p:spPr>
          <a:xfrm>
            <a:off x="5045627" y="5829300"/>
            <a:ext cx="627383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BAE6A226-3DCD-53C2-DDD3-4A7F7F8A0BF2}"/>
              </a:ext>
            </a:extLst>
          </p:cNvPr>
          <p:cNvSpPr/>
          <p:nvPr/>
        </p:nvSpPr>
        <p:spPr>
          <a:xfrm>
            <a:off x="5673010" y="5629932"/>
            <a:ext cx="876283" cy="368301"/>
          </a:xfrm>
          <a:prstGeom prst="rect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N</a:t>
            </a:r>
            <a:r>
              <a:rPr lang="en-US" baseline="-25000" dirty="0" err="1">
                <a:solidFill>
                  <a:schemeClr val="tx1"/>
                </a:solidFill>
              </a:rPr>
              <a:t>acq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8EF13FB9-C6E9-C213-560D-C667D9CCCD42}"/>
              </a:ext>
            </a:extLst>
          </p:cNvPr>
          <p:cNvCxnSpPr>
            <a:cxnSpLocks/>
          </p:cNvCxnSpPr>
          <p:nvPr/>
        </p:nvCxnSpPr>
        <p:spPr>
          <a:xfrm>
            <a:off x="3795104" y="1950846"/>
            <a:ext cx="1524248" cy="1029077"/>
          </a:xfrm>
          <a:prstGeom prst="straightConnector1">
            <a:avLst/>
          </a:prstGeom>
          <a:ln w="76200">
            <a:solidFill>
              <a:srgbClr val="FFC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Graphic 40" descr="Sun with solid fill">
            <a:extLst>
              <a:ext uri="{FF2B5EF4-FFF2-40B4-BE49-F238E27FC236}">
                <a16:creationId xmlns:a16="http://schemas.microsoft.com/office/drawing/2014/main" id="{3F65B6A5-534C-D2BD-058F-C1625C3CBC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337018" y="1567469"/>
            <a:ext cx="914400" cy="9144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57D5ED4-D7F6-81C0-1DA7-9061C9C4E912}"/>
              </a:ext>
            </a:extLst>
          </p:cNvPr>
          <p:cNvCxnSpPr>
            <a:stCxn id="39" idx="0"/>
            <a:endCxn id="37" idx="2"/>
          </p:cNvCxnSpPr>
          <p:nvPr/>
        </p:nvCxnSpPr>
        <p:spPr>
          <a:xfrm flipH="1" flipV="1">
            <a:off x="6096000" y="3303323"/>
            <a:ext cx="15152" cy="2326609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60748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EE08EE-A065-460F-60CC-8B9F8953D1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ACC4F-3C36-80CB-F709-42C4C92D9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Guiding questions for today’s talk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DA026C5-6970-A3FC-51D0-43421B3324D8}"/>
              </a:ext>
            </a:extLst>
          </p:cNvPr>
          <p:cNvSpPr/>
          <p:nvPr/>
        </p:nvSpPr>
        <p:spPr>
          <a:xfrm>
            <a:off x="1882346" y="2168612"/>
            <a:ext cx="2767914" cy="153841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How do carbon costs to acquire nitrogen vary across resource availability gradients?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38C32B-6F0C-2E1E-4DA2-12DE5FE59C05}"/>
              </a:ext>
            </a:extLst>
          </p:cNvPr>
          <p:cNvSpPr/>
          <p:nvPr/>
        </p:nvSpPr>
        <p:spPr>
          <a:xfrm>
            <a:off x="7479957" y="2045431"/>
            <a:ext cx="2767914" cy="178477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What is the role of nitrogen acquisition strategy in modulating carbon costs to acquire nitrogen across resource availability gradients?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11C8DB6-3A22-3BF0-6805-5ACB544AA89A}"/>
              </a:ext>
            </a:extLst>
          </p:cNvPr>
          <p:cNvSpPr/>
          <p:nvPr/>
        </p:nvSpPr>
        <p:spPr>
          <a:xfrm>
            <a:off x="1882346" y="4597057"/>
            <a:ext cx="2767914" cy="1784777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What is the role of nitrogen availability in modulating plant photosynthetic responses to global change?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13A13A5-3F30-8D67-73AB-FE932699D224}"/>
              </a:ext>
            </a:extLst>
          </p:cNvPr>
          <p:cNvSpPr/>
          <p:nvPr/>
        </p:nvSpPr>
        <p:spPr>
          <a:xfrm>
            <a:off x="7479957" y="4597057"/>
            <a:ext cx="2767914" cy="1784777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Are plant responses to global change associated with changes in the cost of acquiring nitrogen?</a:t>
            </a:r>
          </a:p>
        </p:txBody>
      </p:sp>
    </p:spTree>
    <p:extLst>
      <p:ext uri="{BB962C8B-B14F-4D97-AF65-F5344CB8AC3E}">
        <p14:creationId xmlns:p14="http://schemas.microsoft.com/office/powerpoint/2010/main" val="7523505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7FCAAE-2325-5CB4-FED5-CC5C10AED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Guiding questions for today’s talk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3AB314E-67B8-353B-7A57-129E3A19D318}"/>
              </a:ext>
            </a:extLst>
          </p:cNvPr>
          <p:cNvSpPr/>
          <p:nvPr/>
        </p:nvSpPr>
        <p:spPr>
          <a:xfrm>
            <a:off x="1882346" y="2168612"/>
            <a:ext cx="2767914" cy="153841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How do carbon costs to acquire nitrogen vary across resource availability gradients?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75EAB9D-36FB-D908-7C08-E2829BC8E731}"/>
              </a:ext>
            </a:extLst>
          </p:cNvPr>
          <p:cNvSpPr/>
          <p:nvPr/>
        </p:nvSpPr>
        <p:spPr>
          <a:xfrm>
            <a:off x="7479957" y="2045431"/>
            <a:ext cx="2767914" cy="178477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What is the role of nitrogen acquisition strategy in modulating carbon costs to acquire nitrogen across resource availability gradients?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D536E61-443A-45B6-F731-91D4C6BCF6CA}"/>
              </a:ext>
            </a:extLst>
          </p:cNvPr>
          <p:cNvSpPr/>
          <p:nvPr/>
        </p:nvSpPr>
        <p:spPr>
          <a:xfrm>
            <a:off x="1882346" y="4597057"/>
            <a:ext cx="2767914" cy="1784777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What is the role of nitrogen availability in modulating plant photosynthetic responses to global change?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614F8A9-CA9E-FF72-4E33-308A6DD3AE38}"/>
              </a:ext>
            </a:extLst>
          </p:cNvPr>
          <p:cNvSpPr/>
          <p:nvPr/>
        </p:nvSpPr>
        <p:spPr>
          <a:xfrm>
            <a:off x="7479957" y="4597057"/>
            <a:ext cx="2767914" cy="1784777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Are plant responses to global change associated with changes in the cost of acquiring nitrogen?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6DB191-D86E-DDD1-5111-AC8A9C258BC7}"/>
              </a:ext>
            </a:extLst>
          </p:cNvPr>
          <p:cNvSpPr txBox="1"/>
          <p:nvPr/>
        </p:nvSpPr>
        <p:spPr>
          <a:xfrm>
            <a:off x="5440852" y="2583876"/>
            <a:ext cx="1310295" cy="70788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4000" dirty="0"/>
              <a:t>Part I</a:t>
            </a:r>
          </a:p>
        </p:txBody>
      </p:sp>
    </p:spTree>
    <p:extLst>
      <p:ext uri="{BB962C8B-B14F-4D97-AF65-F5344CB8AC3E}">
        <p14:creationId xmlns:p14="http://schemas.microsoft.com/office/powerpoint/2010/main" val="22017874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8FE85C-821E-B65D-4C4D-B1B31D9337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04B6AD-4687-8C49-A767-BC94C2B9C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Guiding questions for today’s talk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609167A-B60D-C82F-F511-AC013824B347}"/>
              </a:ext>
            </a:extLst>
          </p:cNvPr>
          <p:cNvSpPr/>
          <p:nvPr/>
        </p:nvSpPr>
        <p:spPr>
          <a:xfrm>
            <a:off x="1882346" y="2168612"/>
            <a:ext cx="2767914" cy="153841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How do carbon costs to acquire nitrogen vary across resource availability gradients?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BB141F7-B0C0-F3DC-A9B5-B0DCD2041EEE}"/>
              </a:ext>
            </a:extLst>
          </p:cNvPr>
          <p:cNvSpPr/>
          <p:nvPr/>
        </p:nvSpPr>
        <p:spPr>
          <a:xfrm>
            <a:off x="7479957" y="2045431"/>
            <a:ext cx="2767914" cy="178477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What is the role of nitrogen acquisition strategy in modulating carbon costs to acquire nitrogen across resource availability gradients?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8D16BDB-F4D4-05D5-72B2-39AAEE5E6C87}"/>
              </a:ext>
            </a:extLst>
          </p:cNvPr>
          <p:cNvSpPr/>
          <p:nvPr/>
        </p:nvSpPr>
        <p:spPr>
          <a:xfrm>
            <a:off x="1882346" y="4597057"/>
            <a:ext cx="2767914" cy="1784777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What is the role of nitrogen availability in modulating plant photosynthetic responses to global change?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B489707-C095-981B-8DF1-2A7F2A3246D7}"/>
              </a:ext>
            </a:extLst>
          </p:cNvPr>
          <p:cNvSpPr/>
          <p:nvPr/>
        </p:nvSpPr>
        <p:spPr>
          <a:xfrm>
            <a:off x="7479957" y="4597057"/>
            <a:ext cx="2767914" cy="1784777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Are plant responses to global change associated with changes in the cost of acquiring nitrogen?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35731B-FDFF-7AF4-C7A0-1DC59F285F8D}"/>
              </a:ext>
            </a:extLst>
          </p:cNvPr>
          <p:cNvSpPr txBox="1"/>
          <p:nvPr/>
        </p:nvSpPr>
        <p:spPr>
          <a:xfrm>
            <a:off x="5440852" y="2583876"/>
            <a:ext cx="1310295" cy="70788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4000" dirty="0"/>
              <a:t>Part I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64E9B3F-A22B-A225-1750-6F40E80A5B89}"/>
              </a:ext>
            </a:extLst>
          </p:cNvPr>
          <p:cNvSpPr txBox="1"/>
          <p:nvPr/>
        </p:nvSpPr>
        <p:spPr>
          <a:xfrm>
            <a:off x="5374328" y="5135502"/>
            <a:ext cx="1443344" cy="70788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4000" dirty="0"/>
              <a:t>Part II</a:t>
            </a:r>
          </a:p>
        </p:txBody>
      </p:sp>
    </p:spTree>
    <p:extLst>
      <p:ext uri="{BB962C8B-B14F-4D97-AF65-F5344CB8AC3E}">
        <p14:creationId xmlns:p14="http://schemas.microsoft.com/office/powerpoint/2010/main" val="108863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C728F0-46AA-C8E7-9C1E-84846FB2A9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A7331C-12A8-F039-3868-6634BCF93C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943" y="365125"/>
            <a:ext cx="11120014" cy="1325563"/>
          </a:xfrm>
        </p:spPr>
        <p:txBody>
          <a:bodyPr>
            <a:no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Increasing soil nitrogen availability may </a:t>
            </a:r>
            <a:r>
              <a:rPr lang="en-US" sz="32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decrease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costs to acquire nitrogen due to </a:t>
            </a:r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increased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per-root nitrogen uptake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84F976-F297-8FAC-AB91-751A460573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17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808EFA-77CB-00DF-A734-EF764B750805}"/>
              </a:ext>
            </a:extLst>
          </p:cNvPr>
          <p:cNvSpPr txBox="1"/>
          <p:nvPr/>
        </p:nvSpPr>
        <p:spPr>
          <a:xfrm>
            <a:off x="7825440" y="6615059"/>
            <a:ext cx="45448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Schematic adapted from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Brzostek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et al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. (2014) </a:t>
            </a:r>
            <a:r>
              <a:rPr lang="en-US" sz="1200" i="1" dirty="0" err="1">
                <a:latin typeface="Arial" panose="020B0604020202020204" pitchFamily="34" charset="0"/>
                <a:cs typeface="Arial" panose="020B0604020202020204" pitchFamily="34" charset="0"/>
              </a:rPr>
              <a:t>Biogeosciences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88F99C9-8EA7-C1D2-543F-4D900EC32733}"/>
              </a:ext>
            </a:extLst>
          </p:cNvPr>
          <p:cNvSpPr txBox="1"/>
          <p:nvPr/>
        </p:nvSpPr>
        <p:spPr>
          <a:xfrm>
            <a:off x="65845" y="6453476"/>
            <a:ext cx="500202" cy="323165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500" dirty="0"/>
              <a:t>Pt. I</a:t>
            </a:r>
          </a:p>
        </p:txBody>
      </p:sp>
      <p:pic>
        <p:nvPicPr>
          <p:cNvPr id="28" name="Graphic 27" descr="Tree With Roots with solid fill">
            <a:extLst>
              <a:ext uri="{FF2B5EF4-FFF2-40B4-BE49-F238E27FC236}">
                <a16:creationId xmlns:a16="http://schemas.microsoft.com/office/drawing/2014/main" id="{34FD0307-3732-0EBA-CD1F-D27019E387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87800" y="2214834"/>
            <a:ext cx="4216400" cy="4216400"/>
          </a:xfrm>
          <a:prstGeom prst="rect">
            <a:avLst/>
          </a:prstGeom>
        </p:spPr>
      </p:pic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60C5C76-4215-8C7D-4490-BA193272E635}"/>
              </a:ext>
            </a:extLst>
          </p:cNvPr>
          <p:cNvCxnSpPr>
            <a:cxnSpLocks/>
          </p:cNvCxnSpPr>
          <p:nvPr/>
        </p:nvCxnSpPr>
        <p:spPr>
          <a:xfrm>
            <a:off x="6096000" y="1950846"/>
            <a:ext cx="0" cy="1029156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107EA606-9AC6-89B6-CD10-41F80C3B060E}"/>
              </a:ext>
            </a:extLst>
          </p:cNvPr>
          <p:cNvSpPr/>
          <p:nvPr/>
        </p:nvSpPr>
        <p:spPr>
          <a:xfrm>
            <a:off x="5799667" y="1690688"/>
            <a:ext cx="592666" cy="323321"/>
          </a:xfrm>
          <a:prstGeom prst="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</a:t>
            </a:r>
            <a:r>
              <a:rPr lang="en-US" baseline="-25000" dirty="0">
                <a:solidFill>
                  <a:schemeClr val="tx1"/>
                </a:solidFill>
              </a:rPr>
              <a:t>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C8FE284-A724-60FA-C92A-83B742A85744}"/>
              </a:ext>
            </a:extLst>
          </p:cNvPr>
          <p:cNvSpPr/>
          <p:nvPr/>
        </p:nvSpPr>
        <p:spPr>
          <a:xfrm>
            <a:off x="4908575" y="3661044"/>
            <a:ext cx="876283" cy="368301"/>
          </a:xfrm>
          <a:prstGeom prst="rect">
            <a:avLst/>
          </a:prstGeom>
          <a:solidFill>
            <a:schemeClr val="bg1">
              <a:alpha val="72000"/>
            </a:scheme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  <a:r>
              <a:rPr lang="en-US" baseline="-25000" dirty="0">
                <a:solidFill>
                  <a:schemeClr val="tx1"/>
                </a:solidFill>
              </a:rPr>
              <a:t>transfer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FE9A88B-ECC5-E152-5383-284F20A079B2}"/>
              </a:ext>
            </a:extLst>
          </p:cNvPr>
          <p:cNvSpPr/>
          <p:nvPr/>
        </p:nvSpPr>
        <p:spPr>
          <a:xfrm>
            <a:off x="6767014" y="6397682"/>
            <a:ext cx="876283" cy="368301"/>
          </a:xfrm>
          <a:prstGeom prst="rect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N</a:t>
            </a:r>
            <a:r>
              <a:rPr lang="en-US" sz="1600" baseline="-25000" dirty="0">
                <a:solidFill>
                  <a:schemeClr val="tx1"/>
                </a:solidFill>
              </a:rPr>
              <a:t>available</a:t>
            </a:r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5D6CA91-7F5F-E920-FAD5-85AF23C4AA83}"/>
              </a:ext>
            </a:extLst>
          </p:cNvPr>
          <p:cNvCxnSpPr>
            <a:cxnSpLocks/>
          </p:cNvCxnSpPr>
          <p:nvPr/>
        </p:nvCxnSpPr>
        <p:spPr>
          <a:xfrm flipH="1">
            <a:off x="5359319" y="3274748"/>
            <a:ext cx="474168" cy="349249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A9930201-9C44-C399-91D9-0422A6CE1C66}"/>
              </a:ext>
            </a:extLst>
          </p:cNvPr>
          <p:cNvSpPr/>
          <p:nvPr/>
        </p:nvSpPr>
        <p:spPr>
          <a:xfrm>
            <a:off x="6407144" y="3661044"/>
            <a:ext cx="876283" cy="368301"/>
          </a:xfrm>
          <a:prstGeom prst="rect">
            <a:avLst/>
          </a:prstGeom>
          <a:solidFill>
            <a:schemeClr val="bg1">
              <a:alpha val="72000"/>
            </a:scheme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  <a:r>
              <a:rPr lang="en-US" baseline="-25000" dirty="0">
                <a:solidFill>
                  <a:schemeClr val="tx1"/>
                </a:solidFill>
              </a:rPr>
              <a:t>growth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1B1F8B3F-4CE8-81FE-205C-1B3140E6594F}"/>
              </a:ext>
            </a:extLst>
          </p:cNvPr>
          <p:cNvCxnSpPr>
            <a:cxnSpLocks/>
          </p:cNvCxnSpPr>
          <p:nvPr/>
        </p:nvCxnSpPr>
        <p:spPr>
          <a:xfrm>
            <a:off x="6392333" y="3274748"/>
            <a:ext cx="374681" cy="349249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90468A0A-7458-A005-6F9F-A5A41859DA51}"/>
              </a:ext>
            </a:extLst>
          </p:cNvPr>
          <p:cNvCxnSpPr>
            <a:cxnSpLocks/>
          </p:cNvCxnSpPr>
          <p:nvPr/>
        </p:nvCxnSpPr>
        <p:spPr>
          <a:xfrm>
            <a:off x="5030457" y="4038048"/>
            <a:ext cx="0" cy="2683427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Elbow Connector 36">
            <a:extLst>
              <a:ext uri="{FF2B5EF4-FFF2-40B4-BE49-F238E27FC236}">
                <a16:creationId xmlns:a16="http://schemas.microsoft.com/office/drawing/2014/main" id="{62FB060F-4443-4861-B357-FF519635FF83}"/>
              </a:ext>
            </a:extLst>
          </p:cNvPr>
          <p:cNvCxnSpPr>
            <a:cxnSpLocks/>
            <a:stCxn id="32" idx="1"/>
            <a:endCxn id="40" idx="2"/>
          </p:cNvCxnSpPr>
          <p:nvPr/>
        </p:nvCxnSpPr>
        <p:spPr>
          <a:xfrm rot="10800000">
            <a:off x="6111152" y="5998233"/>
            <a:ext cx="655862" cy="583600"/>
          </a:xfrm>
          <a:prstGeom prst="bentConnector2">
            <a:avLst/>
          </a:prstGeom>
          <a:ln w="762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6475B81F-EDFB-F336-A997-4DB0B6634DD0}"/>
              </a:ext>
            </a:extLst>
          </p:cNvPr>
          <p:cNvSpPr/>
          <p:nvPr/>
        </p:nvSpPr>
        <p:spPr>
          <a:xfrm>
            <a:off x="5319352" y="2980002"/>
            <a:ext cx="1553296" cy="323321"/>
          </a:xfrm>
          <a:prstGeom prst="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Photosynthesis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F9835D6C-D431-C9B3-CD12-DD4404BAAF78}"/>
              </a:ext>
            </a:extLst>
          </p:cNvPr>
          <p:cNvCxnSpPr>
            <a:cxnSpLocks/>
          </p:cNvCxnSpPr>
          <p:nvPr/>
        </p:nvCxnSpPr>
        <p:spPr>
          <a:xfrm>
            <a:off x="5045627" y="5829300"/>
            <a:ext cx="627383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342B106A-2E00-844E-358C-1E4B0E876790}"/>
              </a:ext>
            </a:extLst>
          </p:cNvPr>
          <p:cNvSpPr/>
          <p:nvPr/>
        </p:nvSpPr>
        <p:spPr>
          <a:xfrm>
            <a:off x="5673010" y="5629932"/>
            <a:ext cx="876283" cy="368301"/>
          </a:xfrm>
          <a:prstGeom prst="rect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N</a:t>
            </a:r>
            <a:r>
              <a:rPr lang="en-US" baseline="-25000" dirty="0" err="1">
                <a:solidFill>
                  <a:schemeClr val="tx1"/>
                </a:solidFill>
              </a:rPr>
              <a:t>acq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1" name="Graphic 40" descr="Sun with solid fill">
            <a:extLst>
              <a:ext uri="{FF2B5EF4-FFF2-40B4-BE49-F238E27FC236}">
                <a16:creationId xmlns:a16="http://schemas.microsoft.com/office/drawing/2014/main" id="{1C324AA7-62C8-85BE-56BF-32A95B6790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337018" y="1567469"/>
            <a:ext cx="914400" cy="914400"/>
          </a:xfrm>
          <a:prstGeom prst="rect">
            <a:avLst/>
          </a:prstGeom>
        </p:spPr>
      </p:pic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33609F2C-DCD8-887B-F302-7C1AA4E30D8B}"/>
              </a:ext>
            </a:extLst>
          </p:cNvPr>
          <p:cNvCxnSpPr>
            <a:stCxn id="40" idx="0"/>
            <a:endCxn id="38" idx="2"/>
          </p:cNvCxnSpPr>
          <p:nvPr/>
        </p:nvCxnSpPr>
        <p:spPr>
          <a:xfrm flipH="1" flipV="1">
            <a:off x="6096000" y="3303323"/>
            <a:ext cx="15152" cy="2326609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2B6B232B-727E-649D-DD23-82582CB797F7}"/>
              </a:ext>
            </a:extLst>
          </p:cNvPr>
          <p:cNvCxnSpPr>
            <a:cxnSpLocks/>
          </p:cNvCxnSpPr>
          <p:nvPr/>
        </p:nvCxnSpPr>
        <p:spPr>
          <a:xfrm>
            <a:off x="3795104" y="1950846"/>
            <a:ext cx="1524248" cy="1029077"/>
          </a:xfrm>
          <a:prstGeom prst="straightConnector1">
            <a:avLst/>
          </a:prstGeom>
          <a:ln w="76200">
            <a:solidFill>
              <a:srgbClr val="FFC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01520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AAD82C-87B0-8CB3-445F-7A51B4C953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E2CC9A-AF23-1E22-3232-4C552AE23B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943" y="365125"/>
            <a:ext cx="11120014" cy="1325563"/>
          </a:xfrm>
        </p:spPr>
        <p:txBody>
          <a:bodyPr>
            <a:no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Increasing soil nitrogen availability may </a:t>
            </a:r>
            <a:r>
              <a:rPr lang="en-US" sz="32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decrease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costs to acquire nitrogen due to </a:t>
            </a:r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increased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per-root nitrogen uptake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EB680B-2CBE-C76F-13CF-4EA5DF9E91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18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C16389-C762-3D8B-06B8-9C8AD45EB743}"/>
              </a:ext>
            </a:extLst>
          </p:cNvPr>
          <p:cNvSpPr txBox="1"/>
          <p:nvPr/>
        </p:nvSpPr>
        <p:spPr>
          <a:xfrm>
            <a:off x="7825440" y="6615059"/>
            <a:ext cx="45448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Schematic adapted from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Brzostek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et al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. (2014) </a:t>
            </a:r>
            <a:r>
              <a:rPr lang="en-US" sz="1200" i="1" dirty="0" err="1">
                <a:latin typeface="Arial" panose="020B0604020202020204" pitchFamily="34" charset="0"/>
                <a:cs typeface="Arial" panose="020B0604020202020204" pitchFamily="34" charset="0"/>
              </a:rPr>
              <a:t>Biogeosciences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B3161A3-ABD0-ADFA-734E-050E6CFC8F9E}"/>
              </a:ext>
            </a:extLst>
          </p:cNvPr>
          <p:cNvSpPr txBox="1"/>
          <p:nvPr/>
        </p:nvSpPr>
        <p:spPr>
          <a:xfrm>
            <a:off x="65845" y="6453476"/>
            <a:ext cx="500202" cy="323165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500" dirty="0"/>
              <a:t>Pt. I</a:t>
            </a:r>
          </a:p>
        </p:txBody>
      </p:sp>
      <p:pic>
        <p:nvPicPr>
          <p:cNvPr id="28" name="Graphic 27" descr="Tree With Roots with solid fill">
            <a:extLst>
              <a:ext uri="{FF2B5EF4-FFF2-40B4-BE49-F238E27FC236}">
                <a16:creationId xmlns:a16="http://schemas.microsoft.com/office/drawing/2014/main" id="{131FAF72-C1B2-B22B-F392-04948AAFCD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87800" y="2214834"/>
            <a:ext cx="4216400" cy="4216400"/>
          </a:xfrm>
          <a:prstGeom prst="rect">
            <a:avLst/>
          </a:prstGeom>
        </p:spPr>
      </p:pic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48C8107-5786-1A2F-CDD2-5DAB27621E28}"/>
              </a:ext>
            </a:extLst>
          </p:cNvPr>
          <p:cNvCxnSpPr>
            <a:cxnSpLocks/>
          </p:cNvCxnSpPr>
          <p:nvPr/>
        </p:nvCxnSpPr>
        <p:spPr>
          <a:xfrm>
            <a:off x="6096000" y="1950846"/>
            <a:ext cx="0" cy="1029156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187E2E9D-FA28-3C79-567C-9C326F4CE12F}"/>
              </a:ext>
            </a:extLst>
          </p:cNvPr>
          <p:cNvSpPr/>
          <p:nvPr/>
        </p:nvSpPr>
        <p:spPr>
          <a:xfrm>
            <a:off x="5799667" y="1690688"/>
            <a:ext cx="592666" cy="323321"/>
          </a:xfrm>
          <a:prstGeom prst="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</a:t>
            </a:r>
            <a:r>
              <a:rPr lang="en-US" baseline="-25000" dirty="0">
                <a:solidFill>
                  <a:schemeClr val="tx1"/>
                </a:solidFill>
              </a:rPr>
              <a:t>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4DCF731-6F41-03E6-7B05-5F488CF97755}"/>
              </a:ext>
            </a:extLst>
          </p:cNvPr>
          <p:cNvSpPr/>
          <p:nvPr/>
        </p:nvSpPr>
        <p:spPr>
          <a:xfrm>
            <a:off x="4908575" y="3661044"/>
            <a:ext cx="876283" cy="368301"/>
          </a:xfrm>
          <a:prstGeom prst="rect">
            <a:avLst/>
          </a:prstGeom>
          <a:solidFill>
            <a:schemeClr val="bg1">
              <a:alpha val="72000"/>
            </a:scheme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  <a:r>
              <a:rPr lang="en-US" baseline="-25000" dirty="0">
                <a:solidFill>
                  <a:schemeClr val="tx1"/>
                </a:solidFill>
              </a:rPr>
              <a:t>transfer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38433F7-3A10-775D-9158-BE374AD214E0}"/>
              </a:ext>
            </a:extLst>
          </p:cNvPr>
          <p:cNvSpPr/>
          <p:nvPr/>
        </p:nvSpPr>
        <p:spPr>
          <a:xfrm>
            <a:off x="6767014" y="6397682"/>
            <a:ext cx="876283" cy="368301"/>
          </a:xfrm>
          <a:prstGeom prst="rect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N</a:t>
            </a:r>
            <a:r>
              <a:rPr lang="en-US" sz="1600" baseline="-25000" dirty="0">
                <a:solidFill>
                  <a:schemeClr val="tx1"/>
                </a:solidFill>
              </a:rPr>
              <a:t>available</a:t>
            </a:r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DC3CD0D-4D35-9A6A-B603-95CA73248D52}"/>
              </a:ext>
            </a:extLst>
          </p:cNvPr>
          <p:cNvCxnSpPr>
            <a:cxnSpLocks/>
          </p:cNvCxnSpPr>
          <p:nvPr/>
        </p:nvCxnSpPr>
        <p:spPr>
          <a:xfrm flipH="1">
            <a:off x="5359319" y="3274748"/>
            <a:ext cx="474168" cy="349249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52C9A88B-BDA5-C1B3-C3F3-EE7F272BE286}"/>
              </a:ext>
            </a:extLst>
          </p:cNvPr>
          <p:cNvSpPr/>
          <p:nvPr/>
        </p:nvSpPr>
        <p:spPr>
          <a:xfrm>
            <a:off x="6407144" y="3661044"/>
            <a:ext cx="876283" cy="368301"/>
          </a:xfrm>
          <a:prstGeom prst="rect">
            <a:avLst/>
          </a:prstGeom>
          <a:solidFill>
            <a:schemeClr val="bg1">
              <a:alpha val="72000"/>
            </a:scheme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  <a:r>
              <a:rPr lang="en-US" baseline="-25000" dirty="0">
                <a:solidFill>
                  <a:schemeClr val="tx1"/>
                </a:solidFill>
              </a:rPr>
              <a:t>growth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3015BEF-2AB2-7555-1F85-1F8DF65842E5}"/>
              </a:ext>
            </a:extLst>
          </p:cNvPr>
          <p:cNvCxnSpPr>
            <a:cxnSpLocks/>
          </p:cNvCxnSpPr>
          <p:nvPr/>
        </p:nvCxnSpPr>
        <p:spPr>
          <a:xfrm>
            <a:off x="6392333" y="3274748"/>
            <a:ext cx="374681" cy="349249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BBD55383-B4F2-0A28-AC12-C5D02F3395C5}"/>
              </a:ext>
            </a:extLst>
          </p:cNvPr>
          <p:cNvCxnSpPr>
            <a:cxnSpLocks/>
          </p:cNvCxnSpPr>
          <p:nvPr/>
        </p:nvCxnSpPr>
        <p:spPr>
          <a:xfrm>
            <a:off x="5030457" y="4038048"/>
            <a:ext cx="0" cy="2683427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Elbow Connector 36">
            <a:extLst>
              <a:ext uri="{FF2B5EF4-FFF2-40B4-BE49-F238E27FC236}">
                <a16:creationId xmlns:a16="http://schemas.microsoft.com/office/drawing/2014/main" id="{96828CF1-8900-21F7-B40E-91EE97FFEF4C}"/>
              </a:ext>
            </a:extLst>
          </p:cNvPr>
          <p:cNvCxnSpPr>
            <a:cxnSpLocks/>
            <a:stCxn id="32" idx="1"/>
            <a:endCxn id="40" idx="2"/>
          </p:cNvCxnSpPr>
          <p:nvPr/>
        </p:nvCxnSpPr>
        <p:spPr>
          <a:xfrm rot="10800000">
            <a:off x="6111152" y="5998233"/>
            <a:ext cx="655862" cy="583600"/>
          </a:xfrm>
          <a:prstGeom prst="bentConnector2">
            <a:avLst/>
          </a:prstGeom>
          <a:ln w="1524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22CCC433-56A3-A6BA-070B-1D22F6951725}"/>
              </a:ext>
            </a:extLst>
          </p:cNvPr>
          <p:cNvSpPr/>
          <p:nvPr/>
        </p:nvSpPr>
        <p:spPr>
          <a:xfrm>
            <a:off x="5319352" y="2980002"/>
            <a:ext cx="1553296" cy="323321"/>
          </a:xfrm>
          <a:prstGeom prst="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Photosynthesis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0413F86-5644-A310-AA55-B0A488E81AE1}"/>
              </a:ext>
            </a:extLst>
          </p:cNvPr>
          <p:cNvCxnSpPr>
            <a:cxnSpLocks/>
          </p:cNvCxnSpPr>
          <p:nvPr/>
        </p:nvCxnSpPr>
        <p:spPr>
          <a:xfrm>
            <a:off x="5045627" y="5829300"/>
            <a:ext cx="627383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DF7FB7F7-D680-B84A-1664-B1CC6C5DC64A}"/>
              </a:ext>
            </a:extLst>
          </p:cNvPr>
          <p:cNvSpPr/>
          <p:nvPr/>
        </p:nvSpPr>
        <p:spPr>
          <a:xfrm>
            <a:off x="5673010" y="5629932"/>
            <a:ext cx="876283" cy="368301"/>
          </a:xfrm>
          <a:prstGeom prst="rect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N</a:t>
            </a:r>
            <a:r>
              <a:rPr lang="en-US" baseline="-25000" dirty="0" err="1">
                <a:solidFill>
                  <a:schemeClr val="tx1"/>
                </a:solidFill>
              </a:rPr>
              <a:t>acq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1" name="Graphic 40" descr="Sun with solid fill">
            <a:extLst>
              <a:ext uri="{FF2B5EF4-FFF2-40B4-BE49-F238E27FC236}">
                <a16:creationId xmlns:a16="http://schemas.microsoft.com/office/drawing/2014/main" id="{85EA6215-46E3-5859-74A4-A844917E7D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337018" y="1567469"/>
            <a:ext cx="914400" cy="914400"/>
          </a:xfrm>
          <a:prstGeom prst="rect">
            <a:avLst/>
          </a:prstGeom>
        </p:spPr>
      </p:pic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5B4A641B-08B1-6463-816D-4179ED240F92}"/>
              </a:ext>
            </a:extLst>
          </p:cNvPr>
          <p:cNvCxnSpPr>
            <a:stCxn id="40" idx="0"/>
            <a:endCxn id="38" idx="2"/>
          </p:cNvCxnSpPr>
          <p:nvPr/>
        </p:nvCxnSpPr>
        <p:spPr>
          <a:xfrm flipH="1" flipV="1">
            <a:off x="6096000" y="3303323"/>
            <a:ext cx="15152" cy="2326609"/>
          </a:xfrm>
          <a:prstGeom prst="straightConnector1">
            <a:avLst/>
          </a:prstGeom>
          <a:ln w="1524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6B871806-1402-A27E-D1A1-E12BEFEEB531}"/>
              </a:ext>
            </a:extLst>
          </p:cNvPr>
          <p:cNvCxnSpPr>
            <a:cxnSpLocks/>
          </p:cNvCxnSpPr>
          <p:nvPr/>
        </p:nvCxnSpPr>
        <p:spPr>
          <a:xfrm>
            <a:off x="3795104" y="1950846"/>
            <a:ext cx="1524248" cy="1029077"/>
          </a:xfrm>
          <a:prstGeom prst="straightConnector1">
            <a:avLst/>
          </a:prstGeom>
          <a:ln w="76200">
            <a:solidFill>
              <a:srgbClr val="FFC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68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846BA7-D651-EA80-3656-1550AE943F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4E325-CB32-5911-0A1B-FE6F3F7F0E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943" y="365125"/>
            <a:ext cx="11120014" cy="1325563"/>
          </a:xfrm>
        </p:spPr>
        <p:txBody>
          <a:bodyPr>
            <a:no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Increasing soil nitrogen availability may </a:t>
            </a:r>
            <a:r>
              <a:rPr lang="en-US" sz="32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decrease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costs to acquire nitrogen due to </a:t>
            </a:r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increased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per-root nitrogen uptake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A8A056-1D9C-90A0-9BE4-4C697207C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19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C12DB6-C446-7AC6-4C0B-FA106C621121}"/>
              </a:ext>
            </a:extLst>
          </p:cNvPr>
          <p:cNvSpPr txBox="1"/>
          <p:nvPr/>
        </p:nvSpPr>
        <p:spPr>
          <a:xfrm>
            <a:off x="7825440" y="6615059"/>
            <a:ext cx="45448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Schematic adapted from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Brzostek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et al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. (2014) </a:t>
            </a:r>
            <a:r>
              <a:rPr lang="en-US" sz="1200" i="1" dirty="0" err="1">
                <a:latin typeface="Arial" panose="020B0604020202020204" pitchFamily="34" charset="0"/>
                <a:cs typeface="Arial" panose="020B0604020202020204" pitchFamily="34" charset="0"/>
              </a:rPr>
              <a:t>Biogeosciences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EDBE4D9-898B-6FEA-714B-F5CDED1216BC}"/>
              </a:ext>
            </a:extLst>
          </p:cNvPr>
          <p:cNvSpPr txBox="1"/>
          <p:nvPr/>
        </p:nvSpPr>
        <p:spPr>
          <a:xfrm>
            <a:off x="65845" y="6453476"/>
            <a:ext cx="500202" cy="323165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500" dirty="0"/>
              <a:t>Pt. I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D0DA9F8-329D-C851-7268-44BD3084B82F}"/>
              </a:ext>
            </a:extLst>
          </p:cNvPr>
          <p:cNvCxnSpPr>
            <a:cxnSpLocks/>
          </p:cNvCxnSpPr>
          <p:nvPr/>
        </p:nvCxnSpPr>
        <p:spPr>
          <a:xfrm>
            <a:off x="4322786" y="2378815"/>
            <a:ext cx="0" cy="35161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3815890-FAED-D293-B44D-7D619D2440E6}"/>
              </a:ext>
            </a:extLst>
          </p:cNvPr>
          <p:cNvCxnSpPr>
            <a:cxnSpLocks/>
          </p:cNvCxnSpPr>
          <p:nvPr/>
        </p:nvCxnSpPr>
        <p:spPr>
          <a:xfrm flipV="1">
            <a:off x="4293245" y="5870627"/>
            <a:ext cx="3532195" cy="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EDC3296-49E3-CD4A-CDCE-1F9678A825CF}"/>
              </a:ext>
            </a:extLst>
          </p:cNvPr>
          <p:cNvCxnSpPr/>
          <p:nvPr/>
        </p:nvCxnSpPr>
        <p:spPr>
          <a:xfrm>
            <a:off x="4628437" y="2650709"/>
            <a:ext cx="2953593" cy="2588786"/>
          </a:xfrm>
          <a:prstGeom prst="line">
            <a:avLst/>
          </a:prstGeom>
          <a:ln w="152400">
            <a:solidFill>
              <a:schemeClr val="accent5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7F3AF5C-C855-A5B5-24F9-7912C1286F00}"/>
              </a:ext>
            </a:extLst>
          </p:cNvPr>
          <p:cNvSpPr txBox="1"/>
          <p:nvPr/>
        </p:nvSpPr>
        <p:spPr>
          <a:xfrm>
            <a:off x="1825389" y="3731101"/>
            <a:ext cx="246785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b="1" dirty="0"/>
              <a:t>Carbon cost to </a:t>
            </a:r>
          </a:p>
          <a:p>
            <a:pPr algn="r"/>
            <a:r>
              <a:rPr lang="en-US" sz="2400" b="1" dirty="0"/>
              <a:t>acquire nitrogen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3656FE-30A3-3EC9-B685-FBAE12400F05}"/>
              </a:ext>
            </a:extLst>
          </p:cNvPr>
          <p:cNvSpPr txBox="1"/>
          <p:nvPr/>
        </p:nvSpPr>
        <p:spPr>
          <a:xfrm>
            <a:off x="5236294" y="5894960"/>
            <a:ext cx="19981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N availability</a:t>
            </a:r>
          </a:p>
        </p:txBody>
      </p:sp>
    </p:spTree>
    <p:extLst>
      <p:ext uri="{BB962C8B-B14F-4D97-AF65-F5344CB8AC3E}">
        <p14:creationId xmlns:p14="http://schemas.microsoft.com/office/powerpoint/2010/main" val="42217224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art, bar chart&#10;&#10;Description automatically generated">
            <a:extLst>
              <a:ext uri="{FF2B5EF4-FFF2-40B4-BE49-F238E27FC236}">
                <a16:creationId xmlns:a16="http://schemas.microsoft.com/office/drawing/2014/main" id="{ABF3659D-5613-6CE0-CBED-949161E573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690" y="-12070"/>
            <a:ext cx="10992112" cy="687007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7F3F5E-19CB-A980-13B0-A02B1C5D6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2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7081B1-BF2A-9F47-F9CA-BD347E6676FF}"/>
              </a:ext>
            </a:extLst>
          </p:cNvPr>
          <p:cNvSpPr txBox="1"/>
          <p:nvPr/>
        </p:nvSpPr>
        <p:spPr>
          <a:xfrm>
            <a:off x="9419237" y="6605016"/>
            <a:ext cx="27727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cs typeface="Arial" panose="020B0604020202020204" pitchFamily="34" charset="0"/>
              </a:rPr>
              <a:t>Adapted from Fig 5.12 in IPCC (2021)</a:t>
            </a:r>
          </a:p>
        </p:txBody>
      </p:sp>
    </p:spTree>
    <p:extLst>
      <p:ext uri="{BB962C8B-B14F-4D97-AF65-F5344CB8AC3E}">
        <p14:creationId xmlns:p14="http://schemas.microsoft.com/office/powerpoint/2010/main" val="6066232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A8755DF-B6CE-ADF9-CDE0-08E15DA84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>
                <a:latin typeface="+mn-lt"/>
                <a:cs typeface="Arial" panose="020B0604020202020204" pitchFamily="34" charset="0"/>
              </a:rPr>
              <a:t>Carbon costs to acquire nitrogen </a:t>
            </a:r>
            <a:r>
              <a:rPr lang="en-US" sz="3200" b="1" dirty="0">
                <a:solidFill>
                  <a:srgbClr val="C00000"/>
                </a:solidFill>
                <a:latin typeface="+mn-lt"/>
                <a:cs typeface="Arial" panose="020B0604020202020204" pitchFamily="34" charset="0"/>
              </a:rPr>
              <a:t>decrease</a:t>
            </a:r>
            <a:r>
              <a:rPr lang="en-US" sz="3200" dirty="0">
                <a:latin typeface="+mn-lt"/>
                <a:cs typeface="Arial" panose="020B0604020202020204" pitchFamily="34" charset="0"/>
              </a:rPr>
              <a:t> with increasing fertilization</a:t>
            </a:r>
            <a:endParaRPr lang="en-US" sz="3200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4" name="Picture 3" descr="A graph of different colored lines&#10;&#10;Description automatically generated with medium confidence">
            <a:extLst>
              <a:ext uri="{FF2B5EF4-FFF2-40B4-BE49-F238E27FC236}">
                <a16:creationId xmlns:a16="http://schemas.microsoft.com/office/drawing/2014/main" id="{CB45884F-ED60-C3CE-82A9-E02587EA09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136" y="1565178"/>
            <a:ext cx="10724645" cy="46920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6C75344-21CB-513D-FE8A-7C368C7BD6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301" b="89934" l="9892" r="89973">
                        <a14:foregroundMark x1="54201" y1="9071" x2="54201" y2="9071"/>
                        <a14:foregroundMark x1="70732" y1="8850" x2="70732" y2="8850"/>
                        <a14:foregroundMark x1="54472" y1="7743" x2="54472" y2="7743"/>
                        <a14:foregroundMark x1="55149" y1="7301" x2="55149" y2="730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58667" y="2069534"/>
            <a:ext cx="1018860" cy="124803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7CAE57F-FB82-A371-5DB6-28B830CCEC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836" b="95803" l="9940" r="89910">
                        <a14:foregroundMark x1="61898" y1="8120" x2="61898" y2="8120"/>
                        <a14:foregroundMark x1="68524" y1="4927" x2="68524" y2="4927"/>
                        <a14:foregroundMark x1="38253" y1="21898" x2="38253" y2="21898"/>
                        <a14:foregroundMark x1="35241" y1="44252" x2="35241" y2="44252"/>
                        <a14:foregroundMark x1="53916" y1="77646" x2="53916" y2="77646"/>
                        <a14:foregroundMark x1="53464" y1="78923" x2="53464" y2="78923"/>
                        <a14:foregroundMark x1="52560" y1="84854" x2="52560" y2="84854"/>
                        <a14:foregroundMark x1="82681" y1="32117" x2="82681" y2="32117"/>
                        <a14:foregroundMark x1="32078" y1="50639" x2="32078" y2="50639"/>
                        <a14:foregroundMark x1="32078" y1="51186" x2="32078" y2="51186"/>
                        <a14:foregroundMark x1="32982" y1="50639" x2="32982" y2="50639"/>
                        <a14:foregroundMark x1="32530" y1="50456" x2="32530" y2="50456"/>
                        <a14:foregroundMark x1="32078" y1="50639" x2="32078" y2="50639"/>
                        <a14:foregroundMark x1="52108" y1="83577" x2="52108" y2="83577"/>
                        <a14:foregroundMark x1="53012" y1="84580" x2="53012" y2="84580"/>
                        <a14:foregroundMark x1="53012" y1="87044" x2="53012" y2="87044"/>
                        <a14:foregroundMark x1="52108" y1="89507" x2="52108" y2="89507"/>
                        <a14:foregroundMark x1="53012" y1="88412" x2="53012" y2="88412"/>
                        <a14:foregroundMark x1="52108" y1="83850" x2="52108" y2="83850"/>
                        <a14:foregroundMark x1="56476" y1="79745" x2="56476" y2="79745"/>
                        <a14:foregroundMark x1="57831" y1="80566" x2="57831" y2="80566"/>
                        <a14:foregroundMark x1="59639" y1="81113" x2="59639" y2="81113"/>
                        <a14:foregroundMark x1="60090" y1="82482" x2="60090" y2="82482"/>
                        <a14:foregroundMark x1="60994" y1="81387" x2="60994" y2="81387"/>
                        <a14:foregroundMark x1="60542" y1="79471" x2="60542" y2="79471"/>
                        <a14:foregroundMark x1="56024" y1="78650" x2="56024" y2="78650"/>
                        <a14:foregroundMark x1="50753" y1="78467" x2="50753" y2="78467"/>
                        <a14:foregroundMark x1="48494" y1="78193" x2="48494" y2="78193"/>
                        <a14:foregroundMark x1="46687" y1="80018" x2="46687" y2="80018"/>
                        <a14:foregroundMark x1="48042" y1="92153" x2="48042" y2="92153"/>
                        <a14:foregroundMark x1="50151" y1="77737" x2="50151" y2="77737"/>
                        <a14:foregroundMark x1="57380" y1="84854" x2="57380" y2="84854"/>
                        <a14:foregroundMark x1="57982" y1="85675" x2="57982" y2="85675"/>
                        <a14:foregroundMark x1="59187" y1="87682" x2="59187" y2="87682"/>
                        <a14:foregroundMark x1="59639" y1="87865" x2="59639" y2="87865"/>
                        <a14:foregroundMark x1="58886" y1="86679" x2="58886" y2="86679"/>
                        <a14:foregroundMark x1="49849" y1="85036" x2="49849" y2="85036"/>
                        <a14:foregroundMark x1="47741" y1="85766" x2="47741" y2="85766"/>
                        <a14:foregroundMark x1="46386" y1="87226" x2="46386" y2="87226"/>
                        <a14:foregroundMark x1="45783" y1="88230" x2="45783" y2="88230"/>
                        <a14:foregroundMark x1="52108" y1="92974" x2="52108" y2="92974"/>
                        <a14:foregroundMark x1="54066" y1="93887" x2="54066" y2="93887"/>
                        <a14:foregroundMark x1="56325" y1="93157" x2="56325" y2="93157"/>
                        <a14:foregroundMark x1="60693" y1="89142" x2="60693" y2="89142"/>
                        <a14:foregroundMark x1="54066" y1="95803" x2="54066" y2="95803"/>
                        <a14:foregroundMark x1="54066" y1="95529" x2="54066" y2="95529"/>
                        <a14:foregroundMark x1="53916" y1="94891" x2="53916" y2="94891"/>
                        <a14:foregroundMark x1="61446" y1="82938" x2="61446" y2="82938"/>
                        <a14:foregroundMark x1="62048" y1="83029" x2="62048" y2="83029"/>
                        <a14:foregroundMark x1="63102" y1="83212" x2="63102" y2="83212"/>
                        <a14:foregroundMark x1="63253" y1="84033" x2="63253" y2="84033"/>
                        <a14:foregroundMark x1="63554" y1="84307" x2="63554" y2="84307"/>
                        <a14:foregroundMark x1="61145" y1="80474" x2="61145" y2="80474"/>
                        <a14:foregroundMark x1="62651" y1="81569" x2="62651" y2="81569"/>
                        <a14:foregroundMark x1="51807" y1="94891" x2="51807" y2="94891"/>
                        <a14:foregroundMark x1="37199" y1="32573" x2="37199" y2="32573"/>
                        <a14:foregroundMark x1="37651" y1="32847" x2="37651" y2="32847"/>
                        <a14:foregroundMark x1="28313" y1="33120" x2="28313" y2="3312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175917" y="2014479"/>
            <a:ext cx="822818" cy="135814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BB7DB2B-3EA6-1664-FD31-9C4741EAFFBD}"/>
              </a:ext>
            </a:extLst>
          </p:cNvPr>
          <p:cNvSpPr txBox="1"/>
          <p:nvPr/>
        </p:nvSpPr>
        <p:spPr>
          <a:xfrm>
            <a:off x="8270734" y="6581001"/>
            <a:ext cx="39212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Perkowski et al. (2021) 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Journal of Experimental Botany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8D8C98-D37F-96F5-C6A4-4BA94405E219}"/>
              </a:ext>
            </a:extLst>
          </p:cNvPr>
          <p:cNvSpPr txBox="1"/>
          <p:nvPr/>
        </p:nvSpPr>
        <p:spPr>
          <a:xfrm>
            <a:off x="65845" y="6453476"/>
            <a:ext cx="500202" cy="323165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500" dirty="0"/>
              <a:t>Pt. I</a:t>
            </a:r>
          </a:p>
        </p:txBody>
      </p:sp>
    </p:spTree>
    <p:extLst>
      <p:ext uri="{BB962C8B-B14F-4D97-AF65-F5344CB8AC3E}">
        <p14:creationId xmlns:p14="http://schemas.microsoft.com/office/powerpoint/2010/main" val="36138200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1A8640-9D46-2986-4907-EB8E44CE25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58C50AF-53EF-C1E2-77E5-3C5827181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>
                <a:latin typeface="+mn-lt"/>
                <a:cs typeface="Arial" panose="020B0604020202020204" pitchFamily="34" charset="0"/>
              </a:rPr>
              <a:t>Carbon costs to acquire nitrogen </a:t>
            </a:r>
            <a:r>
              <a:rPr lang="en-US" sz="3200" b="1" dirty="0">
                <a:solidFill>
                  <a:srgbClr val="C00000"/>
                </a:solidFill>
                <a:latin typeface="+mn-lt"/>
                <a:cs typeface="Arial" panose="020B0604020202020204" pitchFamily="34" charset="0"/>
              </a:rPr>
              <a:t>decrease</a:t>
            </a:r>
            <a:r>
              <a:rPr lang="en-US" sz="3200" dirty="0">
                <a:latin typeface="+mn-lt"/>
                <a:cs typeface="Arial" panose="020B0604020202020204" pitchFamily="34" charset="0"/>
              </a:rPr>
              <a:t> with increasing fertilization</a:t>
            </a:r>
            <a:endParaRPr lang="en-US" sz="32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8AA290-FBF9-35FC-87BD-1F87190FDE46}"/>
              </a:ext>
            </a:extLst>
          </p:cNvPr>
          <p:cNvSpPr txBox="1"/>
          <p:nvPr/>
        </p:nvSpPr>
        <p:spPr>
          <a:xfrm>
            <a:off x="10226534" y="6581001"/>
            <a:ext cx="20104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Perkowski et al. (in review)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81D143-C024-C3E4-3C47-E0C0802A425C}"/>
              </a:ext>
            </a:extLst>
          </p:cNvPr>
          <p:cNvSpPr txBox="1"/>
          <p:nvPr/>
        </p:nvSpPr>
        <p:spPr>
          <a:xfrm>
            <a:off x="65845" y="6453476"/>
            <a:ext cx="500202" cy="323165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500" dirty="0"/>
              <a:t>Pt. I</a:t>
            </a:r>
          </a:p>
        </p:txBody>
      </p:sp>
      <p:pic>
        <p:nvPicPr>
          <p:cNvPr id="9" name="Picture 8" descr="A graph of different types of soil fertilization&#10;&#10;Description automatically generated">
            <a:extLst>
              <a:ext uri="{FF2B5EF4-FFF2-40B4-BE49-F238E27FC236}">
                <a16:creationId xmlns:a16="http://schemas.microsoft.com/office/drawing/2014/main" id="{EC525132-E0EE-8C68-FD55-966D02A5BE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2200" y="1832884"/>
            <a:ext cx="6216649" cy="3996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0783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9D3FC-3CF9-0906-152B-CA23AA4EE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Increasing nitrogen availability decreases carbon costs to acquire nitrogen </a:t>
            </a:r>
            <a:r>
              <a:rPr lang="en-US" sz="3200" b="1" i="1" dirty="0"/>
              <a:t>in the field, too!</a:t>
            </a:r>
            <a:endParaRPr lang="en-US" sz="3200" b="1" dirty="0"/>
          </a:p>
        </p:txBody>
      </p:sp>
      <p:pic>
        <p:nvPicPr>
          <p:cNvPr id="3" name="Picture 2" descr="A chart showing different types of soil&#10;&#10;Description automatically generated">
            <a:extLst>
              <a:ext uri="{FF2B5EF4-FFF2-40B4-BE49-F238E27FC236}">
                <a16:creationId xmlns:a16="http://schemas.microsoft.com/office/drawing/2014/main" id="{0F6E7771-E484-45D5-7032-5E9A4782367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49" r="66219" b="74955"/>
          <a:stretch/>
        </p:blipFill>
        <p:spPr>
          <a:xfrm>
            <a:off x="3652203" y="2025650"/>
            <a:ext cx="4202747" cy="353974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C40D80C-DBEF-2874-8987-F01BAD2805C7}"/>
              </a:ext>
            </a:extLst>
          </p:cNvPr>
          <p:cNvSpPr txBox="1"/>
          <p:nvPr/>
        </p:nvSpPr>
        <p:spPr>
          <a:xfrm>
            <a:off x="838200" y="3054350"/>
            <a:ext cx="2154757" cy="92333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Carbon cost of </a:t>
            </a:r>
          </a:p>
          <a:p>
            <a:pPr algn="ctr"/>
            <a:r>
              <a:rPr lang="en-US" dirty="0"/>
              <a:t>nitrogen acquisition</a:t>
            </a:r>
          </a:p>
          <a:p>
            <a:pPr algn="ctr"/>
            <a:r>
              <a:rPr lang="en-US" dirty="0"/>
              <a:t>relative to water 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D873E53-6213-8107-F774-6DD597643251}"/>
              </a:ext>
            </a:extLst>
          </p:cNvPr>
          <p:cNvCxnSpPr>
            <a:stCxn id="5" idx="3"/>
          </p:cNvCxnSpPr>
          <p:nvPr/>
        </p:nvCxnSpPr>
        <p:spPr>
          <a:xfrm>
            <a:off x="2992957" y="3516015"/>
            <a:ext cx="659246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F83C3617-6B47-C959-AEE4-A284E313F7B3}"/>
              </a:ext>
            </a:extLst>
          </p:cNvPr>
          <p:cNvSpPr/>
          <p:nvPr/>
        </p:nvSpPr>
        <p:spPr>
          <a:xfrm>
            <a:off x="3652203" y="1949450"/>
            <a:ext cx="538797" cy="5016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C77511-3974-8CD3-F33A-6B0BD53BE778}"/>
              </a:ext>
            </a:extLst>
          </p:cNvPr>
          <p:cNvSpPr txBox="1"/>
          <p:nvPr/>
        </p:nvSpPr>
        <p:spPr>
          <a:xfrm>
            <a:off x="65845" y="6453476"/>
            <a:ext cx="500202" cy="323165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500" dirty="0"/>
              <a:t>Pt. I</a:t>
            </a:r>
          </a:p>
        </p:txBody>
      </p:sp>
    </p:spTree>
    <p:extLst>
      <p:ext uri="{BB962C8B-B14F-4D97-AF65-F5344CB8AC3E}">
        <p14:creationId xmlns:p14="http://schemas.microsoft.com/office/powerpoint/2010/main" val="38238626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42BBEB-0CC1-DFEB-3E06-799FFEEE4B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B7D3BD-EDD9-2EF6-F1E2-3E92A6563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943" y="365125"/>
            <a:ext cx="11120014" cy="1325563"/>
          </a:xfrm>
        </p:spPr>
        <p:txBody>
          <a:bodyPr>
            <a:no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Effects of nitrogen availability on costs to acquire nitrogen may depend on acquisition strategy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26045C-D7FE-A6DD-15D0-608A74DB0E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23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ADC2E0-E4CE-DB3B-A7C2-320A13CA53B0}"/>
              </a:ext>
            </a:extLst>
          </p:cNvPr>
          <p:cNvSpPr txBox="1"/>
          <p:nvPr/>
        </p:nvSpPr>
        <p:spPr>
          <a:xfrm>
            <a:off x="7825440" y="6615059"/>
            <a:ext cx="45448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Schematic adapted from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Brzostek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et al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. (2014) </a:t>
            </a:r>
            <a:r>
              <a:rPr lang="en-US" sz="1200" i="1" dirty="0" err="1">
                <a:latin typeface="Arial" panose="020B0604020202020204" pitchFamily="34" charset="0"/>
                <a:cs typeface="Arial" panose="020B0604020202020204" pitchFamily="34" charset="0"/>
              </a:rPr>
              <a:t>Biogeosciences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92640B5-6F77-D26C-294B-31DD88036C5F}"/>
              </a:ext>
            </a:extLst>
          </p:cNvPr>
          <p:cNvCxnSpPr>
            <a:cxnSpLocks/>
          </p:cNvCxnSpPr>
          <p:nvPr/>
        </p:nvCxnSpPr>
        <p:spPr>
          <a:xfrm>
            <a:off x="4322786" y="2378815"/>
            <a:ext cx="0" cy="35161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0257265-1890-24E4-5A24-D8BCFE564C45}"/>
              </a:ext>
            </a:extLst>
          </p:cNvPr>
          <p:cNvCxnSpPr>
            <a:cxnSpLocks/>
          </p:cNvCxnSpPr>
          <p:nvPr/>
        </p:nvCxnSpPr>
        <p:spPr>
          <a:xfrm flipV="1">
            <a:off x="4293245" y="5870627"/>
            <a:ext cx="3532195" cy="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5F4791C-6685-B4AF-8DC9-80FA75BEA52A}"/>
              </a:ext>
            </a:extLst>
          </p:cNvPr>
          <p:cNvCxnSpPr/>
          <p:nvPr/>
        </p:nvCxnSpPr>
        <p:spPr>
          <a:xfrm>
            <a:off x="4628437" y="2650709"/>
            <a:ext cx="2953593" cy="2588786"/>
          </a:xfrm>
          <a:prstGeom prst="line">
            <a:avLst/>
          </a:prstGeom>
          <a:ln w="152400">
            <a:solidFill>
              <a:schemeClr val="accent5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7B31F7A6-0E82-7C10-E0A3-1B4ACEC2C8BF}"/>
              </a:ext>
            </a:extLst>
          </p:cNvPr>
          <p:cNvCxnSpPr>
            <a:cxnSpLocks/>
          </p:cNvCxnSpPr>
          <p:nvPr/>
        </p:nvCxnSpPr>
        <p:spPr>
          <a:xfrm>
            <a:off x="7292114" y="2200506"/>
            <a:ext cx="579832" cy="0"/>
          </a:xfrm>
          <a:prstGeom prst="line">
            <a:avLst/>
          </a:prstGeom>
          <a:ln w="76200">
            <a:solidFill>
              <a:schemeClr val="accent5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5D2B1492-F12F-6B15-2014-5416BAB71F6D}"/>
              </a:ext>
            </a:extLst>
          </p:cNvPr>
          <p:cNvSpPr txBox="1"/>
          <p:nvPr/>
        </p:nvSpPr>
        <p:spPr>
          <a:xfrm>
            <a:off x="5524829" y="2017954"/>
            <a:ext cx="181318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Direct uptake</a:t>
            </a:r>
          </a:p>
          <a:p>
            <a:pPr algn="r"/>
            <a:endParaRPr lang="en-US" sz="400" dirty="0"/>
          </a:p>
          <a:p>
            <a:pPr algn="r"/>
            <a:r>
              <a:rPr lang="en-US" dirty="0">
                <a:solidFill>
                  <a:schemeClr val="bg1"/>
                </a:solidFill>
              </a:rPr>
              <a:t>Nitrogen fixation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22A3307-2F3C-8F9F-8DD3-DF073FBC894B}"/>
              </a:ext>
            </a:extLst>
          </p:cNvPr>
          <p:cNvSpPr txBox="1"/>
          <p:nvPr/>
        </p:nvSpPr>
        <p:spPr>
          <a:xfrm>
            <a:off x="1952027" y="3731101"/>
            <a:ext cx="23412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dirty="0"/>
              <a:t>Carbon cost to </a:t>
            </a:r>
          </a:p>
          <a:p>
            <a:pPr algn="r"/>
            <a:r>
              <a:rPr lang="en-US" sz="2400" dirty="0"/>
              <a:t>acquire nitrogen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D1837BF-C9B8-4D83-8299-C329BA53E9C1}"/>
              </a:ext>
            </a:extLst>
          </p:cNvPr>
          <p:cNvSpPr txBox="1"/>
          <p:nvPr/>
        </p:nvSpPr>
        <p:spPr>
          <a:xfrm>
            <a:off x="5236294" y="5894960"/>
            <a:ext cx="18873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 availability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81ADC9-7F40-7A84-AA24-6B6B0AD29DAF}"/>
              </a:ext>
            </a:extLst>
          </p:cNvPr>
          <p:cNvSpPr txBox="1"/>
          <p:nvPr/>
        </p:nvSpPr>
        <p:spPr>
          <a:xfrm>
            <a:off x="65845" y="6453476"/>
            <a:ext cx="500202" cy="323165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500" dirty="0"/>
              <a:t>Pt. I</a:t>
            </a:r>
          </a:p>
        </p:txBody>
      </p:sp>
    </p:spTree>
    <p:extLst>
      <p:ext uri="{BB962C8B-B14F-4D97-AF65-F5344CB8AC3E}">
        <p14:creationId xmlns:p14="http://schemas.microsoft.com/office/powerpoint/2010/main" val="40921567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92CF90-BCF7-F3A5-1178-10BF836D81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ECDAA-D4B1-25CD-CA7E-38E3E7709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943" y="365125"/>
            <a:ext cx="11120014" cy="1325563"/>
          </a:xfrm>
        </p:spPr>
        <p:txBody>
          <a:bodyPr>
            <a:no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Effects of nitrogen availability on costs to acquire nitrogen may depend on acquisition strategy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98C9E0-E94B-AEFB-F42F-1F8A5B79EC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24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B55224-C5DF-352F-14DD-6B4AB9E2C3F0}"/>
              </a:ext>
            </a:extLst>
          </p:cNvPr>
          <p:cNvSpPr txBox="1"/>
          <p:nvPr/>
        </p:nvSpPr>
        <p:spPr>
          <a:xfrm>
            <a:off x="7825440" y="6615059"/>
            <a:ext cx="45448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Schematic adapted from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Brzostek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et al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. (2014) </a:t>
            </a:r>
            <a:r>
              <a:rPr lang="en-US" sz="1200" i="1" dirty="0" err="1">
                <a:latin typeface="Arial" panose="020B0604020202020204" pitchFamily="34" charset="0"/>
                <a:cs typeface="Arial" panose="020B0604020202020204" pitchFamily="34" charset="0"/>
              </a:rPr>
              <a:t>Biogeosciences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4AA905C-D757-6637-B932-B7F5330208AA}"/>
              </a:ext>
            </a:extLst>
          </p:cNvPr>
          <p:cNvCxnSpPr>
            <a:cxnSpLocks/>
          </p:cNvCxnSpPr>
          <p:nvPr/>
        </p:nvCxnSpPr>
        <p:spPr>
          <a:xfrm>
            <a:off x="4322786" y="2378815"/>
            <a:ext cx="0" cy="35161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C53A4F2-E754-657B-67CE-BD6352A24000}"/>
              </a:ext>
            </a:extLst>
          </p:cNvPr>
          <p:cNvCxnSpPr>
            <a:cxnSpLocks/>
          </p:cNvCxnSpPr>
          <p:nvPr/>
        </p:nvCxnSpPr>
        <p:spPr>
          <a:xfrm flipV="1">
            <a:off x="4293245" y="5870627"/>
            <a:ext cx="3532195" cy="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1BE1C8A-9AB5-704A-E9C2-541167AD0065}"/>
              </a:ext>
            </a:extLst>
          </p:cNvPr>
          <p:cNvCxnSpPr/>
          <p:nvPr/>
        </p:nvCxnSpPr>
        <p:spPr>
          <a:xfrm>
            <a:off x="4628437" y="2650709"/>
            <a:ext cx="2953593" cy="2588786"/>
          </a:xfrm>
          <a:prstGeom prst="line">
            <a:avLst/>
          </a:prstGeom>
          <a:ln w="152400">
            <a:solidFill>
              <a:schemeClr val="accent5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90BAA3C-1370-D06F-DAF0-5E04C6B8FA70}"/>
              </a:ext>
            </a:extLst>
          </p:cNvPr>
          <p:cNvCxnSpPr>
            <a:cxnSpLocks/>
          </p:cNvCxnSpPr>
          <p:nvPr/>
        </p:nvCxnSpPr>
        <p:spPr>
          <a:xfrm>
            <a:off x="4628437" y="4149235"/>
            <a:ext cx="3041358" cy="0"/>
          </a:xfrm>
          <a:prstGeom prst="line">
            <a:avLst/>
          </a:prstGeom>
          <a:ln w="152400">
            <a:solidFill>
              <a:schemeClr val="accent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0D8C366-6156-E8FD-4B84-3E2A28A6C6A1}"/>
              </a:ext>
            </a:extLst>
          </p:cNvPr>
          <p:cNvCxnSpPr>
            <a:cxnSpLocks/>
          </p:cNvCxnSpPr>
          <p:nvPr/>
        </p:nvCxnSpPr>
        <p:spPr>
          <a:xfrm>
            <a:off x="7292114" y="2200506"/>
            <a:ext cx="579832" cy="0"/>
          </a:xfrm>
          <a:prstGeom prst="line">
            <a:avLst/>
          </a:prstGeom>
          <a:ln w="76200">
            <a:solidFill>
              <a:schemeClr val="accent5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9DA58633-C52F-DBC2-A9CF-D28C05804141}"/>
              </a:ext>
            </a:extLst>
          </p:cNvPr>
          <p:cNvCxnSpPr>
            <a:cxnSpLocks/>
          </p:cNvCxnSpPr>
          <p:nvPr/>
        </p:nvCxnSpPr>
        <p:spPr>
          <a:xfrm>
            <a:off x="7292114" y="2552211"/>
            <a:ext cx="579832" cy="0"/>
          </a:xfrm>
          <a:prstGeom prst="line">
            <a:avLst/>
          </a:prstGeom>
          <a:ln w="76200">
            <a:solidFill>
              <a:schemeClr val="accent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D75DBE96-AF60-A5F9-B3D8-333E4295C8BE}"/>
              </a:ext>
            </a:extLst>
          </p:cNvPr>
          <p:cNvSpPr txBox="1"/>
          <p:nvPr/>
        </p:nvSpPr>
        <p:spPr>
          <a:xfrm>
            <a:off x="5524829" y="2017954"/>
            <a:ext cx="181318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Direct uptake</a:t>
            </a:r>
          </a:p>
          <a:p>
            <a:pPr algn="r"/>
            <a:endParaRPr lang="en-US" sz="400" dirty="0"/>
          </a:p>
          <a:p>
            <a:pPr algn="r"/>
            <a:r>
              <a:rPr lang="en-US" dirty="0"/>
              <a:t>Nitrogen fixation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555D388-08D2-C28B-A283-F81442C8AA9E}"/>
              </a:ext>
            </a:extLst>
          </p:cNvPr>
          <p:cNvSpPr txBox="1"/>
          <p:nvPr/>
        </p:nvSpPr>
        <p:spPr>
          <a:xfrm>
            <a:off x="1952027" y="3731101"/>
            <a:ext cx="23412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dirty="0"/>
              <a:t>Carbon cost to </a:t>
            </a:r>
          </a:p>
          <a:p>
            <a:pPr algn="r"/>
            <a:r>
              <a:rPr lang="en-US" sz="2400" dirty="0"/>
              <a:t>acquire nitrogen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14057AA-AF52-D8CC-7CC8-B123C0D0447A}"/>
              </a:ext>
            </a:extLst>
          </p:cNvPr>
          <p:cNvSpPr txBox="1"/>
          <p:nvPr/>
        </p:nvSpPr>
        <p:spPr>
          <a:xfrm>
            <a:off x="5236294" y="5894960"/>
            <a:ext cx="18873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 availability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07838BA-26C5-C9E9-6A82-431CDD5D9AA1}"/>
              </a:ext>
            </a:extLst>
          </p:cNvPr>
          <p:cNvSpPr txBox="1"/>
          <p:nvPr/>
        </p:nvSpPr>
        <p:spPr>
          <a:xfrm>
            <a:off x="65845" y="6453476"/>
            <a:ext cx="500202" cy="323165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500" dirty="0"/>
              <a:t>Pt. I</a:t>
            </a:r>
          </a:p>
        </p:txBody>
      </p:sp>
    </p:spTree>
    <p:extLst>
      <p:ext uri="{BB962C8B-B14F-4D97-AF65-F5344CB8AC3E}">
        <p14:creationId xmlns:p14="http://schemas.microsoft.com/office/powerpoint/2010/main" val="16646833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5A3EDA-B2A0-A318-4579-C33908C56D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608C18-DACF-BD92-C0F1-6CFE355719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943" y="365125"/>
            <a:ext cx="11120014" cy="1325563"/>
          </a:xfrm>
        </p:spPr>
        <p:txBody>
          <a:bodyPr>
            <a:no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Resource optimization: plants may switch dominant mode of nitrogen acquisition if one strategy becomes less costly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AD2875-281A-92F0-753D-5070AA2C2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25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EBE673-5C2E-DA99-DA62-68A16A7769D3}"/>
              </a:ext>
            </a:extLst>
          </p:cNvPr>
          <p:cNvSpPr txBox="1"/>
          <p:nvPr/>
        </p:nvSpPr>
        <p:spPr>
          <a:xfrm>
            <a:off x="7825440" y="6615059"/>
            <a:ext cx="45448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Schematic adapted from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Brzostek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et al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. (2014) </a:t>
            </a:r>
            <a:r>
              <a:rPr lang="en-US" sz="1200" i="1" dirty="0" err="1">
                <a:latin typeface="Arial" panose="020B0604020202020204" pitchFamily="34" charset="0"/>
                <a:cs typeface="Arial" panose="020B0604020202020204" pitchFamily="34" charset="0"/>
              </a:rPr>
              <a:t>Biogeosciences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ECED494-D8E0-CDBA-5415-2484B15C0032}"/>
              </a:ext>
            </a:extLst>
          </p:cNvPr>
          <p:cNvCxnSpPr>
            <a:cxnSpLocks/>
          </p:cNvCxnSpPr>
          <p:nvPr/>
        </p:nvCxnSpPr>
        <p:spPr>
          <a:xfrm>
            <a:off x="4322786" y="2378815"/>
            <a:ext cx="0" cy="35161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221CD0B-A466-6350-8328-E7B8F154275C}"/>
              </a:ext>
            </a:extLst>
          </p:cNvPr>
          <p:cNvCxnSpPr>
            <a:cxnSpLocks/>
          </p:cNvCxnSpPr>
          <p:nvPr/>
        </p:nvCxnSpPr>
        <p:spPr>
          <a:xfrm flipV="1">
            <a:off x="4293245" y="5870627"/>
            <a:ext cx="3532195" cy="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5C350E5-A550-218E-0027-D21FC7213383}"/>
              </a:ext>
            </a:extLst>
          </p:cNvPr>
          <p:cNvCxnSpPr/>
          <p:nvPr/>
        </p:nvCxnSpPr>
        <p:spPr>
          <a:xfrm>
            <a:off x="4628437" y="2650709"/>
            <a:ext cx="2953593" cy="2588786"/>
          </a:xfrm>
          <a:prstGeom prst="line">
            <a:avLst/>
          </a:prstGeom>
          <a:ln w="152400">
            <a:solidFill>
              <a:schemeClr val="accent5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D064270-51FC-92F0-8261-633172FAA971}"/>
              </a:ext>
            </a:extLst>
          </p:cNvPr>
          <p:cNvCxnSpPr>
            <a:cxnSpLocks/>
          </p:cNvCxnSpPr>
          <p:nvPr/>
        </p:nvCxnSpPr>
        <p:spPr>
          <a:xfrm>
            <a:off x="4628437" y="4149235"/>
            <a:ext cx="3041358" cy="0"/>
          </a:xfrm>
          <a:prstGeom prst="line">
            <a:avLst/>
          </a:prstGeom>
          <a:ln w="152400">
            <a:solidFill>
              <a:schemeClr val="accent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7990317E-FC19-79A3-B7C3-676A94B0A76E}"/>
              </a:ext>
            </a:extLst>
          </p:cNvPr>
          <p:cNvCxnSpPr>
            <a:cxnSpLocks/>
          </p:cNvCxnSpPr>
          <p:nvPr/>
        </p:nvCxnSpPr>
        <p:spPr>
          <a:xfrm>
            <a:off x="7292114" y="2200506"/>
            <a:ext cx="579832" cy="0"/>
          </a:xfrm>
          <a:prstGeom prst="line">
            <a:avLst/>
          </a:prstGeom>
          <a:ln w="76200">
            <a:solidFill>
              <a:schemeClr val="accent5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A0B1748-3987-8333-2AB9-288FBDDD396E}"/>
              </a:ext>
            </a:extLst>
          </p:cNvPr>
          <p:cNvCxnSpPr>
            <a:cxnSpLocks/>
          </p:cNvCxnSpPr>
          <p:nvPr/>
        </p:nvCxnSpPr>
        <p:spPr>
          <a:xfrm>
            <a:off x="7292114" y="2552211"/>
            <a:ext cx="579832" cy="0"/>
          </a:xfrm>
          <a:prstGeom prst="line">
            <a:avLst/>
          </a:prstGeom>
          <a:ln w="76200">
            <a:solidFill>
              <a:schemeClr val="accent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B203F94F-D542-9DA0-5F66-31A0F6BE0E7A}"/>
              </a:ext>
            </a:extLst>
          </p:cNvPr>
          <p:cNvSpPr txBox="1"/>
          <p:nvPr/>
        </p:nvSpPr>
        <p:spPr>
          <a:xfrm>
            <a:off x="5524829" y="2017954"/>
            <a:ext cx="181318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Direct uptake</a:t>
            </a:r>
          </a:p>
          <a:p>
            <a:pPr algn="r"/>
            <a:endParaRPr lang="en-US" sz="400" dirty="0"/>
          </a:p>
          <a:p>
            <a:pPr algn="r"/>
            <a:r>
              <a:rPr lang="en-US" dirty="0"/>
              <a:t>Nitrogen fixation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A9E1012-A636-B231-474B-8F3130FFEC6F}"/>
              </a:ext>
            </a:extLst>
          </p:cNvPr>
          <p:cNvSpPr txBox="1"/>
          <p:nvPr/>
        </p:nvSpPr>
        <p:spPr>
          <a:xfrm>
            <a:off x="1952027" y="3731101"/>
            <a:ext cx="23412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dirty="0"/>
              <a:t>Carbon cost to </a:t>
            </a:r>
          </a:p>
          <a:p>
            <a:pPr algn="r"/>
            <a:r>
              <a:rPr lang="en-US" sz="2400" dirty="0"/>
              <a:t>acquire nitrogen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EBDDD53-C65D-55BB-AA3F-1EB7212C1576}"/>
              </a:ext>
            </a:extLst>
          </p:cNvPr>
          <p:cNvSpPr txBox="1"/>
          <p:nvPr/>
        </p:nvSpPr>
        <p:spPr>
          <a:xfrm>
            <a:off x="5236294" y="5894960"/>
            <a:ext cx="18873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 availability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AECFBDB-EFEF-2D7F-2FDF-C44CF9F3483B}"/>
              </a:ext>
            </a:extLst>
          </p:cNvPr>
          <p:cNvCxnSpPr/>
          <p:nvPr/>
        </p:nvCxnSpPr>
        <p:spPr>
          <a:xfrm>
            <a:off x="4628437" y="4146600"/>
            <a:ext cx="1719857" cy="0"/>
          </a:xfrm>
          <a:prstGeom prst="line">
            <a:avLst/>
          </a:prstGeom>
          <a:ln w="76200"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60EEFBB-CB7A-3465-1664-3C666A44EBCE}"/>
              </a:ext>
            </a:extLst>
          </p:cNvPr>
          <p:cNvCxnSpPr>
            <a:cxnSpLocks/>
          </p:cNvCxnSpPr>
          <p:nvPr/>
        </p:nvCxnSpPr>
        <p:spPr>
          <a:xfrm>
            <a:off x="6313919" y="4132850"/>
            <a:ext cx="1200661" cy="1051042"/>
          </a:xfrm>
          <a:prstGeom prst="line">
            <a:avLst/>
          </a:prstGeom>
          <a:ln w="76200"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DF74EAE-7FCB-8F15-8638-AF7BDDDEAA8F}"/>
              </a:ext>
            </a:extLst>
          </p:cNvPr>
          <p:cNvSpPr txBox="1"/>
          <p:nvPr/>
        </p:nvSpPr>
        <p:spPr>
          <a:xfrm>
            <a:off x="65845" y="6453476"/>
            <a:ext cx="500202" cy="323165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500" dirty="0"/>
              <a:t>Pt. I</a:t>
            </a:r>
          </a:p>
        </p:txBody>
      </p:sp>
    </p:spTree>
    <p:extLst>
      <p:ext uri="{BB962C8B-B14F-4D97-AF65-F5344CB8AC3E}">
        <p14:creationId xmlns:p14="http://schemas.microsoft.com/office/powerpoint/2010/main" val="23650081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2D900-31F8-313B-EBFC-B50D6AA95E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072A0A3-9196-DA27-E733-D22A6F4A3C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>
                <a:latin typeface="+mn-lt"/>
                <a:cs typeface="Arial" panose="020B0604020202020204" pitchFamily="34" charset="0"/>
              </a:rPr>
              <a:t>Increasing nitrogen fertilization decreases carbon costs to acquire nitrogen </a:t>
            </a:r>
            <a:r>
              <a:rPr lang="en-US" sz="3200" b="1" dirty="0">
                <a:solidFill>
                  <a:srgbClr val="C00000"/>
                </a:solidFill>
                <a:latin typeface="+mn-lt"/>
                <a:cs typeface="Arial" panose="020B0604020202020204" pitchFamily="34" charset="0"/>
              </a:rPr>
              <a:t>less strongly in the N-fixing species</a:t>
            </a:r>
            <a:endParaRPr lang="en-US" sz="3200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4" name="Picture 3" descr="A graph of different colored lines&#10;&#10;Description automatically generated with medium confidence">
            <a:extLst>
              <a:ext uri="{FF2B5EF4-FFF2-40B4-BE49-F238E27FC236}">
                <a16:creationId xmlns:a16="http://schemas.microsoft.com/office/drawing/2014/main" id="{203E67A5-7E2F-F79E-7348-F14EA66D37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136" y="1565178"/>
            <a:ext cx="10724645" cy="46920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7881E2C-9777-1227-1EFB-C8F1B400CA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301" b="89934" l="9892" r="89973">
                        <a14:foregroundMark x1="54201" y1="9071" x2="54201" y2="9071"/>
                        <a14:foregroundMark x1="70732" y1="8850" x2="70732" y2="8850"/>
                        <a14:foregroundMark x1="54472" y1="7743" x2="54472" y2="7743"/>
                        <a14:foregroundMark x1="55149" y1="7301" x2="55149" y2="730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58667" y="2069534"/>
            <a:ext cx="1018860" cy="124803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F03C488-21F3-3168-0266-9E097FCFD3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836" b="95803" l="9940" r="89910">
                        <a14:foregroundMark x1="61898" y1="8120" x2="61898" y2="8120"/>
                        <a14:foregroundMark x1="68524" y1="4927" x2="68524" y2="4927"/>
                        <a14:foregroundMark x1="38253" y1="21898" x2="38253" y2="21898"/>
                        <a14:foregroundMark x1="35241" y1="44252" x2="35241" y2="44252"/>
                        <a14:foregroundMark x1="53916" y1="77646" x2="53916" y2="77646"/>
                        <a14:foregroundMark x1="53464" y1="78923" x2="53464" y2="78923"/>
                        <a14:foregroundMark x1="52560" y1="84854" x2="52560" y2="84854"/>
                        <a14:foregroundMark x1="82681" y1="32117" x2="82681" y2="32117"/>
                        <a14:foregroundMark x1="32078" y1="50639" x2="32078" y2="50639"/>
                        <a14:foregroundMark x1="32078" y1="51186" x2="32078" y2="51186"/>
                        <a14:foregroundMark x1="32982" y1="50639" x2="32982" y2="50639"/>
                        <a14:foregroundMark x1="32530" y1="50456" x2="32530" y2="50456"/>
                        <a14:foregroundMark x1="32078" y1="50639" x2="32078" y2="50639"/>
                        <a14:foregroundMark x1="52108" y1="83577" x2="52108" y2="83577"/>
                        <a14:foregroundMark x1="53012" y1="84580" x2="53012" y2="84580"/>
                        <a14:foregroundMark x1="53012" y1="87044" x2="53012" y2="87044"/>
                        <a14:foregroundMark x1="52108" y1="89507" x2="52108" y2="89507"/>
                        <a14:foregroundMark x1="53012" y1="88412" x2="53012" y2="88412"/>
                        <a14:foregroundMark x1="52108" y1="83850" x2="52108" y2="83850"/>
                        <a14:foregroundMark x1="56476" y1="79745" x2="56476" y2="79745"/>
                        <a14:foregroundMark x1="57831" y1="80566" x2="57831" y2="80566"/>
                        <a14:foregroundMark x1="59639" y1="81113" x2="59639" y2="81113"/>
                        <a14:foregroundMark x1="60090" y1="82482" x2="60090" y2="82482"/>
                        <a14:foregroundMark x1="60994" y1="81387" x2="60994" y2="81387"/>
                        <a14:foregroundMark x1="60542" y1="79471" x2="60542" y2="79471"/>
                        <a14:foregroundMark x1="56024" y1="78650" x2="56024" y2="78650"/>
                        <a14:foregroundMark x1="50753" y1="78467" x2="50753" y2="78467"/>
                        <a14:foregroundMark x1="48494" y1="78193" x2="48494" y2="78193"/>
                        <a14:foregroundMark x1="46687" y1="80018" x2="46687" y2="80018"/>
                        <a14:foregroundMark x1="48042" y1="92153" x2="48042" y2="92153"/>
                        <a14:foregroundMark x1="50151" y1="77737" x2="50151" y2="77737"/>
                        <a14:foregroundMark x1="57380" y1="84854" x2="57380" y2="84854"/>
                        <a14:foregroundMark x1="57982" y1="85675" x2="57982" y2="85675"/>
                        <a14:foregroundMark x1="59187" y1="87682" x2="59187" y2="87682"/>
                        <a14:foregroundMark x1="59639" y1="87865" x2="59639" y2="87865"/>
                        <a14:foregroundMark x1="58886" y1="86679" x2="58886" y2="86679"/>
                        <a14:foregroundMark x1="49849" y1="85036" x2="49849" y2="85036"/>
                        <a14:foregroundMark x1="47741" y1="85766" x2="47741" y2="85766"/>
                        <a14:foregroundMark x1="46386" y1="87226" x2="46386" y2="87226"/>
                        <a14:foregroundMark x1="45783" y1="88230" x2="45783" y2="88230"/>
                        <a14:foregroundMark x1="52108" y1="92974" x2="52108" y2="92974"/>
                        <a14:foregroundMark x1="54066" y1="93887" x2="54066" y2="93887"/>
                        <a14:foregroundMark x1="56325" y1="93157" x2="56325" y2="93157"/>
                        <a14:foregroundMark x1="60693" y1="89142" x2="60693" y2="89142"/>
                        <a14:foregroundMark x1="54066" y1="95803" x2="54066" y2="95803"/>
                        <a14:foregroundMark x1="54066" y1="95529" x2="54066" y2="95529"/>
                        <a14:foregroundMark x1="53916" y1="94891" x2="53916" y2="94891"/>
                        <a14:foregroundMark x1="61446" y1="82938" x2="61446" y2="82938"/>
                        <a14:foregroundMark x1="62048" y1="83029" x2="62048" y2="83029"/>
                        <a14:foregroundMark x1="63102" y1="83212" x2="63102" y2="83212"/>
                        <a14:foregroundMark x1="63253" y1="84033" x2="63253" y2="84033"/>
                        <a14:foregroundMark x1="63554" y1="84307" x2="63554" y2="84307"/>
                        <a14:foregroundMark x1="61145" y1="80474" x2="61145" y2="80474"/>
                        <a14:foregroundMark x1="62651" y1="81569" x2="62651" y2="81569"/>
                        <a14:foregroundMark x1="51807" y1="94891" x2="51807" y2="94891"/>
                        <a14:foregroundMark x1="37199" y1="32573" x2="37199" y2="32573"/>
                        <a14:foregroundMark x1="37651" y1="32847" x2="37651" y2="32847"/>
                        <a14:foregroundMark x1="28313" y1="33120" x2="28313" y2="3312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175917" y="2014479"/>
            <a:ext cx="822818" cy="135814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3693381-6FD2-26F9-973C-46411FA83761}"/>
              </a:ext>
            </a:extLst>
          </p:cNvPr>
          <p:cNvSpPr txBox="1"/>
          <p:nvPr/>
        </p:nvSpPr>
        <p:spPr>
          <a:xfrm>
            <a:off x="8270734" y="6581001"/>
            <a:ext cx="39212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Perkowski et al. (2021) 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Journal of Experimental Botany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1A690E-6145-0404-67AD-86E7D13B6B61}"/>
              </a:ext>
            </a:extLst>
          </p:cNvPr>
          <p:cNvSpPr txBox="1"/>
          <p:nvPr/>
        </p:nvSpPr>
        <p:spPr>
          <a:xfrm>
            <a:off x="65845" y="6453476"/>
            <a:ext cx="500202" cy="323165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500" dirty="0"/>
              <a:t>Pt. I</a:t>
            </a:r>
          </a:p>
        </p:txBody>
      </p:sp>
    </p:spTree>
    <p:extLst>
      <p:ext uri="{BB962C8B-B14F-4D97-AF65-F5344CB8AC3E}">
        <p14:creationId xmlns:p14="http://schemas.microsoft.com/office/powerpoint/2010/main" val="5486731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643E6-3526-D60A-6604-46F65DC5F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Soybean invested more strongly in direct uptake pathways with increasing nitrogen fertilization (relative to N fixation)</a:t>
            </a:r>
          </a:p>
        </p:txBody>
      </p:sp>
      <p:pic>
        <p:nvPicPr>
          <p:cNvPr id="4" name="Picture 3" descr="A graph of different types of nitrogen fertilizers&#10;&#10;Description automatically generated">
            <a:extLst>
              <a:ext uri="{FF2B5EF4-FFF2-40B4-BE49-F238E27FC236}">
                <a16:creationId xmlns:a16="http://schemas.microsoft.com/office/drawing/2014/main" id="{EFFD8C15-C339-082C-47A3-9C9FD5979F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888" y="1943100"/>
            <a:ext cx="11199446" cy="454977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7DBCB4D-5192-0BA5-2A70-86AECF76844E}"/>
              </a:ext>
            </a:extLst>
          </p:cNvPr>
          <p:cNvSpPr/>
          <p:nvPr/>
        </p:nvSpPr>
        <p:spPr>
          <a:xfrm>
            <a:off x="722888" y="1943100"/>
            <a:ext cx="272432" cy="2741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9519B38-148E-9FB7-7B7F-21B71BEF897B}"/>
              </a:ext>
            </a:extLst>
          </p:cNvPr>
          <p:cNvSpPr/>
          <p:nvPr/>
        </p:nvSpPr>
        <p:spPr>
          <a:xfrm>
            <a:off x="5592945" y="1943100"/>
            <a:ext cx="272432" cy="2741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9D8287-3043-7298-3CA7-9A688BCC5D9A}"/>
              </a:ext>
            </a:extLst>
          </p:cNvPr>
          <p:cNvSpPr txBox="1"/>
          <p:nvPr/>
        </p:nvSpPr>
        <p:spPr>
          <a:xfrm>
            <a:off x="8270734" y="6581001"/>
            <a:ext cx="39212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Perkowski et al. (2021) 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Journal of Experimental Botany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F183DB1-F027-3522-9A4A-E96752C7A1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836" b="95803" l="9940" r="89910">
                        <a14:foregroundMark x1="61898" y1="8120" x2="61898" y2="8120"/>
                        <a14:foregroundMark x1="68524" y1="4927" x2="68524" y2="4927"/>
                        <a14:foregroundMark x1="38253" y1="21898" x2="38253" y2="21898"/>
                        <a14:foregroundMark x1="35241" y1="44252" x2="35241" y2="44252"/>
                        <a14:foregroundMark x1="53916" y1="77646" x2="53916" y2="77646"/>
                        <a14:foregroundMark x1="53464" y1="78923" x2="53464" y2="78923"/>
                        <a14:foregroundMark x1="52560" y1="84854" x2="52560" y2="84854"/>
                        <a14:foregroundMark x1="82681" y1="32117" x2="82681" y2="32117"/>
                        <a14:foregroundMark x1="32078" y1="50639" x2="32078" y2="50639"/>
                        <a14:foregroundMark x1="32078" y1="51186" x2="32078" y2="51186"/>
                        <a14:foregroundMark x1="32982" y1="50639" x2="32982" y2="50639"/>
                        <a14:foregroundMark x1="32530" y1="50456" x2="32530" y2="50456"/>
                        <a14:foregroundMark x1="32078" y1="50639" x2="32078" y2="50639"/>
                        <a14:foregroundMark x1="52108" y1="83577" x2="52108" y2="83577"/>
                        <a14:foregroundMark x1="53012" y1="84580" x2="53012" y2="84580"/>
                        <a14:foregroundMark x1="53012" y1="87044" x2="53012" y2="87044"/>
                        <a14:foregroundMark x1="52108" y1="89507" x2="52108" y2="89507"/>
                        <a14:foregroundMark x1="53012" y1="88412" x2="53012" y2="88412"/>
                        <a14:foregroundMark x1="52108" y1="83850" x2="52108" y2="83850"/>
                        <a14:foregroundMark x1="56476" y1="79745" x2="56476" y2="79745"/>
                        <a14:foregroundMark x1="57831" y1="80566" x2="57831" y2="80566"/>
                        <a14:foregroundMark x1="59639" y1="81113" x2="59639" y2="81113"/>
                        <a14:foregroundMark x1="60090" y1="82482" x2="60090" y2="82482"/>
                        <a14:foregroundMark x1="60994" y1="81387" x2="60994" y2="81387"/>
                        <a14:foregroundMark x1="60542" y1="79471" x2="60542" y2="79471"/>
                        <a14:foregroundMark x1="56024" y1="78650" x2="56024" y2="78650"/>
                        <a14:foregroundMark x1="50753" y1="78467" x2="50753" y2="78467"/>
                        <a14:foregroundMark x1="48494" y1="78193" x2="48494" y2="78193"/>
                        <a14:foregroundMark x1="46687" y1="80018" x2="46687" y2="80018"/>
                        <a14:foregroundMark x1="48042" y1="92153" x2="48042" y2="92153"/>
                        <a14:foregroundMark x1="50151" y1="77737" x2="50151" y2="77737"/>
                        <a14:foregroundMark x1="57380" y1="84854" x2="57380" y2="84854"/>
                        <a14:foregroundMark x1="57982" y1="85675" x2="57982" y2="85675"/>
                        <a14:foregroundMark x1="59187" y1="87682" x2="59187" y2="87682"/>
                        <a14:foregroundMark x1="59639" y1="87865" x2="59639" y2="87865"/>
                        <a14:foregroundMark x1="58886" y1="86679" x2="58886" y2="86679"/>
                        <a14:foregroundMark x1="49849" y1="85036" x2="49849" y2="85036"/>
                        <a14:foregroundMark x1="47741" y1="85766" x2="47741" y2="85766"/>
                        <a14:foregroundMark x1="46386" y1="87226" x2="46386" y2="87226"/>
                        <a14:foregroundMark x1="45783" y1="88230" x2="45783" y2="88230"/>
                        <a14:foregroundMark x1="52108" y1="92974" x2="52108" y2="92974"/>
                        <a14:foregroundMark x1="54066" y1="93887" x2="54066" y2="93887"/>
                        <a14:foregroundMark x1="56325" y1="93157" x2="56325" y2="93157"/>
                        <a14:foregroundMark x1="60693" y1="89142" x2="60693" y2="89142"/>
                        <a14:foregroundMark x1="54066" y1="95803" x2="54066" y2="95803"/>
                        <a14:foregroundMark x1="54066" y1="95529" x2="54066" y2="95529"/>
                        <a14:foregroundMark x1="53916" y1="94891" x2="53916" y2="94891"/>
                        <a14:foregroundMark x1="61446" y1="82938" x2="61446" y2="82938"/>
                        <a14:foregroundMark x1="62048" y1="83029" x2="62048" y2="83029"/>
                        <a14:foregroundMark x1="63102" y1="83212" x2="63102" y2="83212"/>
                        <a14:foregroundMark x1="63253" y1="84033" x2="63253" y2="84033"/>
                        <a14:foregroundMark x1="63554" y1="84307" x2="63554" y2="84307"/>
                        <a14:foregroundMark x1="61145" y1="80474" x2="61145" y2="80474"/>
                        <a14:foregroundMark x1="62651" y1="81569" x2="62651" y2="81569"/>
                        <a14:foregroundMark x1="51807" y1="94891" x2="51807" y2="94891"/>
                        <a14:foregroundMark x1="37199" y1="32573" x2="37199" y2="32573"/>
                        <a14:foregroundMark x1="37651" y1="32847" x2="37651" y2="32847"/>
                        <a14:foregroundMark x1="28313" y1="33120" x2="28313" y2="3312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175917" y="2014479"/>
            <a:ext cx="822818" cy="135814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4A6A705-4011-38F1-42DE-E6D170CA26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836" b="95803" l="9940" r="89910">
                        <a14:foregroundMark x1="61898" y1="8120" x2="61898" y2="8120"/>
                        <a14:foregroundMark x1="68524" y1="4927" x2="68524" y2="4927"/>
                        <a14:foregroundMark x1="38253" y1="21898" x2="38253" y2="21898"/>
                        <a14:foregroundMark x1="35241" y1="44252" x2="35241" y2="44252"/>
                        <a14:foregroundMark x1="53916" y1="77646" x2="53916" y2="77646"/>
                        <a14:foregroundMark x1="53464" y1="78923" x2="53464" y2="78923"/>
                        <a14:foregroundMark x1="52560" y1="84854" x2="52560" y2="84854"/>
                        <a14:foregroundMark x1="82681" y1="32117" x2="82681" y2="32117"/>
                        <a14:foregroundMark x1="32078" y1="50639" x2="32078" y2="50639"/>
                        <a14:foregroundMark x1="32078" y1="51186" x2="32078" y2="51186"/>
                        <a14:foregroundMark x1="32982" y1="50639" x2="32982" y2="50639"/>
                        <a14:foregroundMark x1="32530" y1="50456" x2="32530" y2="50456"/>
                        <a14:foregroundMark x1="32078" y1="50639" x2="32078" y2="50639"/>
                        <a14:foregroundMark x1="52108" y1="83577" x2="52108" y2="83577"/>
                        <a14:foregroundMark x1="53012" y1="84580" x2="53012" y2="84580"/>
                        <a14:foregroundMark x1="53012" y1="87044" x2="53012" y2="87044"/>
                        <a14:foregroundMark x1="52108" y1="89507" x2="52108" y2="89507"/>
                        <a14:foregroundMark x1="53012" y1="88412" x2="53012" y2="88412"/>
                        <a14:foregroundMark x1="52108" y1="83850" x2="52108" y2="83850"/>
                        <a14:foregroundMark x1="56476" y1="79745" x2="56476" y2="79745"/>
                        <a14:foregroundMark x1="57831" y1="80566" x2="57831" y2="80566"/>
                        <a14:foregroundMark x1="59639" y1="81113" x2="59639" y2="81113"/>
                        <a14:foregroundMark x1="60090" y1="82482" x2="60090" y2="82482"/>
                        <a14:foregroundMark x1="60994" y1="81387" x2="60994" y2="81387"/>
                        <a14:foregroundMark x1="60542" y1="79471" x2="60542" y2="79471"/>
                        <a14:foregroundMark x1="56024" y1="78650" x2="56024" y2="78650"/>
                        <a14:foregroundMark x1="50753" y1="78467" x2="50753" y2="78467"/>
                        <a14:foregroundMark x1="48494" y1="78193" x2="48494" y2="78193"/>
                        <a14:foregroundMark x1="46687" y1="80018" x2="46687" y2="80018"/>
                        <a14:foregroundMark x1="48042" y1="92153" x2="48042" y2="92153"/>
                        <a14:foregroundMark x1="50151" y1="77737" x2="50151" y2="77737"/>
                        <a14:foregroundMark x1="57380" y1="84854" x2="57380" y2="84854"/>
                        <a14:foregroundMark x1="57982" y1="85675" x2="57982" y2="85675"/>
                        <a14:foregroundMark x1="59187" y1="87682" x2="59187" y2="87682"/>
                        <a14:foregroundMark x1="59639" y1="87865" x2="59639" y2="87865"/>
                        <a14:foregroundMark x1="58886" y1="86679" x2="58886" y2="86679"/>
                        <a14:foregroundMark x1="49849" y1="85036" x2="49849" y2="85036"/>
                        <a14:foregroundMark x1="47741" y1="85766" x2="47741" y2="85766"/>
                        <a14:foregroundMark x1="46386" y1="87226" x2="46386" y2="87226"/>
                        <a14:foregroundMark x1="45783" y1="88230" x2="45783" y2="88230"/>
                        <a14:foregroundMark x1="52108" y1="92974" x2="52108" y2="92974"/>
                        <a14:foregroundMark x1="54066" y1="93887" x2="54066" y2="93887"/>
                        <a14:foregroundMark x1="56325" y1="93157" x2="56325" y2="93157"/>
                        <a14:foregroundMark x1="60693" y1="89142" x2="60693" y2="89142"/>
                        <a14:foregroundMark x1="54066" y1="95803" x2="54066" y2="95803"/>
                        <a14:foregroundMark x1="54066" y1="95529" x2="54066" y2="95529"/>
                        <a14:foregroundMark x1="53916" y1="94891" x2="53916" y2="94891"/>
                        <a14:foregroundMark x1="61446" y1="82938" x2="61446" y2="82938"/>
                        <a14:foregroundMark x1="62048" y1="83029" x2="62048" y2="83029"/>
                        <a14:foregroundMark x1="63102" y1="83212" x2="63102" y2="83212"/>
                        <a14:foregroundMark x1="63253" y1="84033" x2="63253" y2="84033"/>
                        <a14:foregroundMark x1="63554" y1="84307" x2="63554" y2="84307"/>
                        <a14:foregroundMark x1="61145" y1="80474" x2="61145" y2="80474"/>
                        <a14:foregroundMark x1="62651" y1="81569" x2="62651" y2="81569"/>
                        <a14:foregroundMark x1="51807" y1="94891" x2="51807" y2="94891"/>
                        <a14:foregroundMark x1="37199" y1="32573" x2="37199" y2="32573"/>
                        <a14:foregroundMark x1="37651" y1="32847" x2="37651" y2="32847"/>
                        <a14:foregroundMark x1="28313" y1="33120" x2="28313" y2="3312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05860" y="2080159"/>
            <a:ext cx="822818" cy="135814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6FE6CF0-9987-5353-8819-CED3EF559C18}"/>
              </a:ext>
            </a:extLst>
          </p:cNvPr>
          <p:cNvSpPr txBox="1"/>
          <p:nvPr/>
        </p:nvSpPr>
        <p:spPr>
          <a:xfrm>
            <a:off x="65845" y="6453476"/>
            <a:ext cx="500202" cy="323165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500" dirty="0"/>
              <a:t>Pt. I</a:t>
            </a:r>
          </a:p>
        </p:txBody>
      </p:sp>
    </p:spTree>
    <p:extLst>
      <p:ext uri="{BB962C8B-B14F-4D97-AF65-F5344CB8AC3E}">
        <p14:creationId xmlns:p14="http://schemas.microsoft.com/office/powerpoint/2010/main" val="7277931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E407B1-6FCA-1E49-FB78-A590D1A34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Similar responses are observed when species differences in growth form/duration are controlled</a:t>
            </a:r>
          </a:p>
        </p:txBody>
      </p:sp>
      <p:pic>
        <p:nvPicPr>
          <p:cNvPr id="4" name="Picture 3" descr="A graph of different types of fertilization&#10;&#10;Description automatically generated">
            <a:extLst>
              <a:ext uri="{FF2B5EF4-FFF2-40B4-BE49-F238E27FC236}">
                <a16:creationId xmlns:a16="http://schemas.microsoft.com/office/drawing/2014/main" id="{8F57E081-3AD8-E863-B285-8B94D4C1C63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49591" b="50777"/>
          <a:stretch/>
        </p:blipFill>
        <p:spPr>
          <a:xfrm>
            <a:off x="1106905" y="1729880"/>
            <a:ext cx="4431453" cy="4075446"/>
          </a:xfrm>
          <a:prstGeom prst="rect">
            <a:avLst/>
          </a:prstGeom>
        </p:spPr>
      </p:pic>
      <p:pic>
        <p:nvPicPr>
          <p:cNvPr id="5" name="Picture 4" descr="A graph of different types of fertilization&#10;&#10;Description automatically generated">
            <a:extLst>
              <a:ext uri="{FF2B5EF4-FFF2-40B4-BE49-F238E27FC236}">
                <a16:creationId xmlns:a16="http://schemas.microsoft.com/office/drawing/2014/main" id="{AE4ED791-617D-D2BD-F654-F60DF4A5B8E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5406" t="66049" r="10612" b="22522"/>
          <a:stretch/>
        </p:blipFill>
        <p:spPr>
          <a:xfrm>
            <a:off x="9909150" y="3207520"/>
            <a:ext cx="1746299" cy="783771"/>
          </a:xfrm>
          <a:prstGeom prst="rect">
            <a:avLst/>
          </a:prstGeom>
        </p:spPr>
      </p:pic>
      <p:pic>
        <p:nvPicPr>
          <p:cNvPr id="7" name="Picture 6" descr="A graph of different types of fertilization&#10;&#10;Description automatically generated">
            <a:extLst>
              <a:ext uri="{FF2B5EF4-FFF2-40B4-BE49-F238E27FC236}">
                <a16:creationId xmlns:a16="http://schemas.microsoft.com/office/drawing/2014/main" id="{C2741CB4-A3B1-7271-499F-1CAB136F06A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50000" b="50777"/>
          <a:stretch/>
        </p:blipFill>
        <p:spPr>
          <a:xfrm>
            <a:off x="5626772" y="1729880"/>
            <a:ext cx="4367461" cy="407544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E811C06-62C7-506F-9ADF-328A2791DED0}"/>
              </a:ext>
            </a:extLst>
          </p:cNvPr>
          <p:cNvSpPr/>
          <p:nvPr/>
        </p:nvSpPr>
        <p:spPr>
          <a:xfrm>
            <a:off x="2197767" y="2255061"/>
            <a:ext cx="229174" cy="1856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E5E2FFB-2EA2-2CF7-C3B1-EB6D5C065750}"/>
              </a:ext>
            </a:extLst>
          </p:cNvPr>
          <p:cNvSpPr/>
          <p:nvPr/>
        </p:nvSpPr>
        <p:spPr>
          <a:xfrm>
            <a:off x="5989906" y="2255061"/>
            <a:ext cx="229174" cy="1856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56F1431-DF9B-2384-EC19-345B3AEC4D5B}"/>
              </a:ext>
            </a:extLst>
          </p:cNvPr>
          <p:cNvSpPr/>
          <p:nvPr/>
        </p:nvSpPr>
        <p:spPr>
          <a:xfrm>
            <a:off x="1106905" y="1690688"/>
            <a:ext cx="281883" cy="2412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77833FE-1409-7A4B-FC1F-A8D48D1E16C8}"/>
              </a:ext>
            </a:extLst>
          </p:cNvPr>
          <p:cNvSpPr/>
          <p:nvPr/>
        </p:nvSpPr>
        <p:spPr>
          <a:xfrm>
            <a:off x="5626772" y="1690688"/>
            <a:ext cx="281883" cy="2412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3EE0329-DC85-FA2C-D445-A36A9A76A61D}"/>
              </a:ext>
            </a:extLst>
          </p:cNvPr>
          <p:cNvSpPr txBox="1"/>
          <p:nvPr/>
        </p:nvSpPr>
        <p:spPr>
          <a:xfrm>
            <a:off x="65845" y="6453476"/>
            <a:ext cx="500202" cy="323165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500" dirty="0"/>
              <a:t>Pt. I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DEED955-26E6-E01D-8894-61E0348CD030}"/>
              </a:ext>
            </a:extLst>
          </p:cNvPr>
          <p:cNvSpPr txBox="1"/>
          <p:nvPr/>
        </p:nvSpPr>
        <p:spPr>
          <a:xfrm>
            <a:off x="9836150" y="6615058"/>
            <a:ext cx="24166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Perkowski et al. (2024) </a:t>
            </a:r>
            <a:r>
              <a:rPr lang="en-US" sz="1200" i="1" dirty="0" err="1"/>
              <a:t>AoB</a:t>
            </a:r>
            <a:r>
              <a:rPr lang="en-US" sz="1200" i="1" dirty="0"/>
              <a:t> Plants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6013278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815733-9562-0D68-D9C1-813E2E6BA8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669727-8C22-815B-4B99-05944C752F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943" y="365125"/>
            <a:ext cx="11120014" cy="1325563"/>
          </a:xfrm>
        </p:spPr>
        <p:txBody>
          <a:bodyPr>
            <a:no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Factors that increase demand for building photosynthetic enzymes (e.g., light) may </a:t>
            </a:r>
            <a:r>
              <a:rPr lang="en-US" sz="32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increase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costs to acquire nitrogen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1F9474-1962-F398-7D1C-16909C251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29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745E4E-9066-B501-E396-CBC61BBD7EEA}"/>
              </a:ext>
            </a:extLst>
          </p:cNvPr>
          <p:cNvSpPr txBox="1"/>
          <p:nvPr/>
        </p:nvSpPr>
        <p:spPr>
          <a:xfrm>
            <a:off x="7825440" y="6615059"/>
            <a:ext cx="45448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Schematic adapted from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Brzostek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et al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. (2014) </a:t>
            </a:r>
            <a:r>
              <a:rPr lang="en-US" sz="1200" i="1" dirty="0" err="1">
                <a:latin typeface="Arial" panose="020B0604020202020204" pitchFamily="34" charset="0"/>
                <a:cs typeface="Arial" panose="020B0604020202020204" pitchFamily="34" charset="0"/>
              </a:rPr>
              <a:t>Biogeosciences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C5C3922-14AC-CC14-95DF-5A894A7191BF}"/>
              </a:ext>
            </a:extLst>
          </p:cNvPr>
          <p:cNvSpPr txBox="1"/>
          <p:nvPr/>
        </p:nvSpPr>
        <p:spPr>
          <a:xfrm>
            <a:off x="65845" y="6453476"/>
            <a:ext cx="500202" cy="323165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500" dirty="0"/>
              <a:t>Pt. I</a:t>
            </a:r>
          </a:p>
        </p:txBody>
      </p:sp>
      <p:pic>
        <p:nvPicPr>
          <p:cNvPr id="28" name="Graphic 27" descr="Tree With Roots with solid fill">
            <a:extLst>
              <a:ext uri="{FF2B5EF4-FFF2-40B4-BE49-F238E27FC236}">
                <a16:creationId xmlns:a16="http://schemas.microsoft.com/office/drawing/2014/main" id="{A7CF6728-B5EE-2C65-4CE9-8503B76C7E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87800" y="2214834"/>
            <a:ext cx="4216400" cy="4216400"/>
          </a:xfrm>
          <a:prstGeom prst="rect">
            <a:avLst/>
          </a:prstGeom>
        </p:spPr>
      </p:pic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B4EE113-4BED-4CAF-6321-AFA762910245}"/>
              </a:ext>
            </a:extLst>
          </p:cNvPr>
          <p:cNvCxnSpPr>
            <a:cxnSpLocks/>
          </p:cNvCxnSpPr>
          <p:nvPr/>
        </p:nvCxnSpPr>
        <p:spPr>
          <a:xfrm>
            <a:off x="6096000" y="1950846"/>
            <a:ext cx="0" cy="1029156"/>
          </a:xfrm>
          <a:prstGeom prst="straightConnector1">
            <a:avLst/>
          </a:prstGeom>
          <a:ln w="152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D58B50D6-E28E-6B46-3346-656774DDAFF5}"/>
              </a:ext>
            </a:extLst>
          </p:cNvPr>
          <p:cNvSpPr/>
          <p:nvPr/>
        </p:nvSpPr>
        <p:spPr>
          <a:xfrm>
            <a:off x="5799667" y="1690688"/>
            <a:ext cx="592666" cy="323321"/>
          </a:xfrm>
          <a:prstGeom prst="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</a:t>
            </a:r>
            <a:r>
              <a:rPr lang="en-US" baseline="-25000" dirty="0">
                <a:solidFill>
                  <a:schemeClr val="tx1"/>
                </a:solidFill>
              </a:rPr>
              <a:t>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F8E19D7-F44E-C8D6-32D0-6BF50DE67885}"/>
              </a:ext>
            </a:extLst>
          </p:cNvPr>
          <p:cNvSpPr/>
          <p:nvPr/>
        </p:nvSpPr>
        <p:spPr>
          <a:xfrm>
            <a:off x="4908575" y="3661044"/>
            <a:ext cx="876283" cy="368301"/>
          </a:xfrm>
          <a:prstGeom prst="rect">
            <a:avLst/>
          </a:prstGeom>
          <a:solidFill>
            <a:schemeClr val="bg1">
              <a:alpha val="72000"/>
            </a:scheme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  <a:r>
              <a:rPr lang="en-US" baseline="-25000" dirty="0">
                <a:solidFill>
                  <a:schemeClr val="tx1"/>
                </a:solidFill>
              </a:rPr>
              <a:t>transfer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78A1334-946A-2205-C8B9-0D42C04656B2}"/>
              </a:ext>
            </a:extLst>
          </p:cNvPr>
          <p:cNvSpPr/>
          <p:nvPr/>
        </p:nvSpPr>
        <p:spPr>
          <a:xfrm>
            <a:off x="6767014" y="6397682"/>
            <a:ext cx="876283" cy="368301"/>
          </a:xfrm>
          <a:prstGeom prst="rect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N</a:t>
            </a:r>
            <a:r>
              <a:rPr lang="en-US" sz="1600" baseline="-25000" dirty="0">
                <a:solidFill>
                  <a:schemeClr val="tx1"/>
                </a:solidFill>
              </a:rPr>
              <a:t>available</a:t>
            </a:r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B145340C-1D34-8796-132C-C76DB46B1455}"/>
              </a:ext>
            </a:extLst>
          </p:cNvPr>
          <p:cNvCxnSpPr>
            <a:cxnSpLocks/>
          </p:cNvCxnSpPr>
          <p:nvPr/>
        </p:nvCxnSpPr>
        <p:spPr>
          <a:xfrm flipH="1">
            <a:off x="5359319" y="3274748"/>
            <a:ext cx="474168" cy="349249"/>
          </a:xfrm>
          <a:prstGeom prst="straightConnector1">
            <a:avLst/>
          </a:prstGeom>
          <a:ln w="1016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81038804-D009-D538-7383-5E95DABF79DB}"/>
              </a:ext>
            </a:extLst>
          </p:cNvPr>
          <p:cNvSpPr/>
          <p:nvPr/>
        </p:nvSpPr>
        <p:spPr>
          <a:xfrm>
            <a:off x="6407144" y="3661044"/>
            <a:ext cx="876283" cy="368301"/>
          </a:xfrm>
          <a:prstGeom prst="rect">
            <a:avLst/>
          </a:prstGeom>
          <a:solidFill>
            <a:schemeClr val="bg1">
              <a:alpha val="72000"/>
            </a:scheme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  <a:r>
              <a:rPr lang="en-US" baseline="-25000" dirty="0">
                <a:solidFill>
                  <a:schemeClr val="tx1"/>
                </a:solidFill>
              </a:rPr>
              <a:t>growth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45C0AD50-6312-60A5-30AC-D0972616A013}"/>
              </a:ext>
            </a:extLst>
          </p:cNvPr>
          <p:cNvCxnSpPr>
            <a:cxnSpLocks/>
          </p:cNvCxnSpPr>
          <p:nvPr/>
        </p:nvCxnSpPr>
        <p:spPr>
          <a:xfrm>
            <a:off x="6392333" y="3274748"/>
            <a:ext cx="374681" cy="349249"/>
          </a:xfrm>
          <a:prstGeom prst="straightConnector1">
            <a:avLst/>
          </a:prstGeom>
          <a:ln w="1016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62C9875-26F7-82EE-6479-9C1794F92C98}"/>
              </a:ext>
            </a:extLst>
          </p:cNvPr>
          <p:cNvCxnSpPr>
            <a:cxnSpLocks/>
          </p:cNvCxnSpPr>
          <p:nvPr/>
        </p:nvCxnSpPr>
        <p:spPr>
          <a:xfrm>
            <a:off x="5030457" y="4038048"/>
            <a:ext cx="0" cy="2683427"/>
          </a:xfrm>
          <a:prstGeom prst="straightConnector1">
            <a:avLst/>
          </a:prstGeom>
          <a:ln w="152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Elbow Connector 36">
            <a:extLst>
              <a:ext uri="{FF2B5EF4-FFF2-40B4-BE49-F238E27FC236}">
                <a16:creationId xmlns:a16="http://schemas.microsoft.com/office/drawing/2014/main" id="{6969E51C-646B-C146-D81C-58C4BACDFFD6}"/>
              </a:ext>
            </a:extLst>
          </p:cNvPr>
          <p:cNvCxnSpPr>
            <a:cxnSpLocks/>
            <a:stCxn id="32" idx="1"/>
            <a:endCxn id="40" idx="2"/>
          </p:cNvCxnSpPr>
          <p:nvPr/>
        </p:nvCxnSpPr>
        <p:spPr>
          <a:xfrm rot="10800000">
            <a:off x="6111152" y="5998233"/>
            <a:ext cx="655862" cy="583600"/>
          </a:xfrm>
          <a:prstGeom prst="bentConnector2">
            <a:avLst/>
          </a:prstGeom>
          <a:ln w="762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20D447A3-1CEB-15B8-7D2C-BBE800326248}"/>
              </a:ext>
            </a:extLst>
          </p:cNvPr>
          <p:cNvSpPr/>
          <p:nvPr/>
        </p:nvSpPr>
        <p:spPr>
          <a:xfrm>
            <a:off x="5319352" y="2980002"/>
            <a:ext cx="1553296" cy="323321"/>
          </a:xfrm>
          <a:prstGeom prst="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Photosynthesis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CC179B6-E996-EE1C-FB1A-9885212B5913}"/>
              </a:ext>
            </a:extLst>
          </p:cNvPr>
          <p:cNvCxnSpPr>
            <a:cxnSpLocks/>
          </p:cNvCxnSpPr>
          <p:nvPr/>
        </p:nvCxnSpPr>
        <p:spPr>
          <a:xfrm>
            <a:off x="5045627" y="5829300"/>
            <a:ext cx="627383" cy="0"/>
          </a:xfrm>
          <a:prstGeom prst="straightConnector1">
            <a:avLst/>
          </a:prstGeom>
          <a:ln w="152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B803DE71-71C8-5170-B93A-1EBA87A84D01}"/>
              </a:ext>
            </a:extLst>
          </p:cNvPr>
          <p:cNvSpPr/>
          <p:nvPr/>
        </p:nvSpPr>
        <p:spPr>
          <a:xfrm>
            <a:off x="5673010" y="5629932"/>
            <a:ext cx="876283" cy="368301"/>
          </a:xfrm>
          <a:prstGeom prst="rect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N</a:t>
            </a:r>
            <a:r>
              <a:rPr lang="en-US" baseline="-25000" dirty="0" err="1">
                <a:solidFill>
                  <a:schemeClr val="tx1"/>
                </a:solidFill>
              </a:rPr>
              <a:t>acq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1" name="Graphic 40" descr="Sun with solid fill">
            <a:extLst>
              <a:ext uri="{FF2B5EF4-FFF2-40B4-BE49-F238E27FC236}">
                <a16:creationId xmlns:a16="http://schemas.microsoft.com/office/drawing/2014/main" id="{79688326-BC24-B334-C203-0A855575BB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337018" y="1567469"/>
            <a:ext cx="914400" cy="914400"/>
          </a:xfrm>
          <a:prstGeom prst="rect">
            <a:avLst/>
          </a:prstGeom>
        </p:spPr>
      </p:pic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FEFC148-824D-C7B3-4818-A526D4712F92}"/>
              </a:ext>
            </a:extLst>
          </p:cNvPr>
          <p:cNvCxnSpPr>
            <a:stCxn id="40" idx="0"/>
            <a:endCxn id="38" idx="2"/>
          </p:cNvCxnSpPr>
          <p:nvPr/>
        </p:nvCxnSpPr>
        <p:spPr>
          <a:xfrm flipH="1" flipV="1">
            <a:off x="6096000" y="3303323"/>
            <a:ext cx="15152" cy="2326609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2646A36-B32F-9A69-FA3E-94FAD4F3015A}"/>
              </a:ext>
            </a:extLst>
          </p:cNvPr>
          <p:cNvCxnSpPr>
            <a:cxnSpLocks/>
          </p:cNvCxnSpPr>
          <p:nvPr/>
        </p:nvCxnSpPr>
        <p:spPr>
          <a:xfrm>
            <a:off x="3795104" y="1950846"/>
            <a:ext cx="1524248" cy="1029077"/>
          </a:xfrm>
          <a:prstGeom prst="straightConnector1">
            <a:avLst/>
          </a:prstGeom>
          <a:ln w="152400">
            <a:solidFill>
              <a:srgbClr val="FFC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49959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0B73996E-63EB-1110-7C1D-31F1CCEE00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690" y="-12070"/>
            <a:ext cx="10992112" cy="687007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3D1B384-68E9-5B37-7091-2AFE86A651A4}"/>
              </a:ext>
            </a:extLst>
          </p:cNvPr>
          <p:cNvSpPr/>
          <p:nvPr/>
        </p:nvSpPr>
        <p:spPr>
          <a:xfrm>
            <a:off x="1837853" y="561315"/>
            <a:ext cx="1339913" cy="5377758"/>
          </a:xfrm>
          <a:prstGeom prst="rect">
            <a:avLst/>
          </a:prstGeom>
          <a:noFill/>
          <a:ln w="762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FD1B9F-B8A5-1CAC-2B3E-BD4E08E983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3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391381-19AB-D434-87AA-ABA27F9FEA17}"/>
              </a:ext>
            </a:extLst>
          </p:cNvPr>
          <p:cNvSpPr txBox="1"/>
          <p:nvPr/>
        </p:nvSpPr>
        <p:spPr>
          <a:xfrm>
            <a:off x="4979194" y="273967"/>
            <a:ext cx="4440043" cy="92333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>
                <a:cs typeface="Arial" panose="020B0604020202020204" pitchFamily="34" charset="0"/>
              </a:rPr>
              <a:t>Photosynthesis = largest carbon flux between the atmosphere and land surface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7620F8-E7C8-C545-E6B0-4926770B25DC}"/>
              </a:ext>
            </a:extLst>
          </p:cNvPr>
          <p:cNvSpPr txBox="1"/>
          <p:nvPr/>
        </p:nvSpPr>
        <p:spPr>
          <a:xfrm>
            <a:off x="9419237" y="6605016"/>
            <a:ext cx="27727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cs typeface="Arial" panose="020B0604020202020204" pitchFamily="34" charset="0"/>
              </a:rPr>
              <a:t>Adapted from Fig 5.12 in IPCC (2021)</a:t>
            </a:r>
          </a:p>
        </p:txBody>
      </p:sp>
    </p:spTree>
    <p:extLst>
      <p:ext uri="{BB962C8B-B14F-4D97-AF65-F5344CB8AC3E}">
        <p14:creationId xmlns:p14="http://schemas.microsoft.com/office/powerpoint/2010/main" val="12817479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7F06DC-648C-9966-6D78-9927079840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graph of different colored lines&#10;&#10;Description automatically generated with medium confidence">
            <a:extLst>
              <a:ext uri="{FF2B5EF4-FFF2-40B4-BE49-F238E27FC236}">
                <a16:creationId xmlns:a16="http://schemas.microsoft.com/office/drawing/2014/main" id="{05BE925B-DDF4-D75D-F6A2-C2C84D485F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136" y="1565178"/>
            <a:ext cx="10724645" cy="469203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6CDED16-5B04-E6FF-AE9E-B6938BF5D2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>
                <a:latin typeface="+mn-lt"/>
                <a:cs typeface="Arial" panose="020B0604020202020204" pitchFamily="34" charset="0"/>
              </a:rPr>
              <a:t>Increasing light availability </a:t>
            </a:r>
            <a:r>
              <a:rPr lang="en-US" sz="3200" b="1" dirty="0">
                <a:solidFill>
                  <a:schemeClr val="accent1"/>
                </a:solidFill>
                <a:latin typeface="+mn-lt"/>
                <a:cs typeface="Arial" panose="020B0604020202020204" pitchFamily="34" charset="0"/>
              </a:rPr>
              <a:t>increases</a:t>
            </a:r>
            <a:r>
              <a:rPr lang="en-US" sz="3200" dirty="0">
                <a:latin typeface="+mn-lt"/>
                <a:cs typeface="Arial" panose="020B0604020202020204" pitchFamily="34" charset="0"/>
              </a:rPr>
              <a:t> carbon costs to acquire nitrogen</a:t>
            </a:r>
            <a:endParaRPr lang="en-US" sz="3200" dirty="0">
              <a:latin typeface="+mn-lt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78141D7-EF72-F4FE-BEAA-9BEB0211E3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30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FC175D-95BA-5096-0755-0BFF1AA4CB96}"/>
              </a:ext>
            </a:extLst>
          </p:cNvPr>
          <p:cNvSpPr txBox="1"/>
          <p:nvPr/>
        </p:nvSpPr>
        <p:spPr>
          <a:xfrm>
            <a:off x="8270734" y="6581001"/>
            <a:ext cx="39212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Perkowski et al. (2021) 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Journal of Experimental Botany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4F3E3B-B5EE-7119-D352-A086B545CD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301" b="89934" l="9892" r="89973">
                        <a14:foregroundMark x1="54201" y1="9071" x2="54201" y2="9071"/>
                        <a14:foregroundMark x1="70732" y1="8850" x2="70732" y2="8850"/>
                        <a14:foregroundMark x1="54472" y1="7743" x2="54472" y2="7743"/>
                        <a14:foregroundMark x1="55149" y1="7301" x2="55149" y2="730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58667" y="2069534"/>
            <a:ext cx="1018860" cy="12480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557279-DBEB-E47F-05C3-639A92CB3B3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4836" b="95803" l="9940" r="89910">
                        <a14:foregroundMark x1="61898" y1="8120" x2="61898" y2="8120"/>
                        <a14:foregroundMark x1="68524" y1="4927" x2="68524" y2="4927"/>
                        <a14:foregroundMark x1="38253" y1="21898" x2="38253" y2="21898"/>
                        <a14:foregroundMark x1="35241" y1="44252" x2="35241" y2="44252"/>
                        <a14:foregroundMark x1="53916" y1="77646" x2="53916" y2="77646"/>
                        <a14:foregroundMark x1="53464" y1="78923" x2="53464" y2="78923"/>
                        <a14:foregroundMark x1="52560" y1="84854" x2="52560" y2="84854"/>
                        <a14:foregroundMark x1="82681" y1="32117" x2="82681" y2="32117"/>
                        <a14:foregroundMark x1="32078" y1="50639" x2="32078" y2="50639"/>
                        <a14:foregroundMark x1="32078" y1="51186" x2="32078" y2="51186"/>
                        <a14:foregroundMark x1="32982" y1="50639" x2="32982" y2="50639"/>
                        <a14:foregroundMark x1="32530" y1="50456" x2="32530" y2="50456"/>
                        <a14:foregroundMark x1="32078" y1="50639" x2="32078" y2="50639"/>
                        <a14:foregroundMark x1="52108" y1="83577" x2="52108" y2="83577"/>
                        <a14:foregroundMark x1="53012" y1="84580" x2="53012" y2="84580"/>
                        <a14:foregroundMark x1="53012" y1="87044" x2="53012" y2="87044"/>
                        <a14:foregroundMark x1="52108" y1="89507" x2="52108" y2="89507"/>
                        <a14:foregroundMark x1="53012" y1="88412" x2="53012" y2="88412"/>
                        <a14:foregroundMark x1="52108" y1="83850" x2="52108" y2="83850"/>
                        <a14:foregroundMark x1="56476" y1="79745" x2="56476" y2="79745"/>
                        <a14:foregroundMark x1="57831" y1="80566" x2="57831" y2="80566"/>
                        <a14:foregroundMark x1="59639" y1="81113" x2="59639" y2="81113"/>
                        <a14:foregroundMark x1="60090" y1="82482" x2="60090" y2="82482"/>
                        <a14:foregroundMark x1="60994" y1="81387" x2="60994" y2="81387"/>
                        <a14:foregroundMark x1="60542" y1="79471" x2="60542" y2="79471"/>
                        <a14:foregroundMark x1="56024" y1="78650" x2="56024" y2="78650"/>
                        <a14:foregroundMark x1="50753" y1="78467" x2="50753" y2="78467"/>
                        <a14:foregroundMark x1="48494" y1="78193" x2="48494" y2="78193"/>
                        <a14:foregroundMark x1="46687" y1="80018" x2="46687" y2="80018"/>
                        <a14:foregroundMark x1="48042" y1="92153" x2="48042" y2="92153"/>
                        <a14:foregroundMark x1="50151" y1="77737" x2="50151" y2="77737"/>
                        <a14:foregroundMark x1="57380" y1="84854" x2="57380" y2="84854"/>
                        <a14:foregroundMark x1="57982" y1="85675" x2="57982" y2="85675"/>
                        <a14:foregroundMark x1="59187" y1="87682" x2="59187" y2="87682"/>
                        <a14:foregroundMark x1="59639" y1="87865" x2="59639" y2="87865"/>
                        <a14:foregroundMark x1="58886" y1="86679" x2="58886" y2="86679"/>
                        <a14:foregroundMark x1="49849" y1="85036" x2="49849" y2="85036"/>
                        <a14:foregroundMark x1="47741" y1="85766" x2="47741" y2="85766"/>
                        <a14:foregroundMark x1="46386" y1="87226" x2="46386" y2="87226"/>
                        <a14:foregroundMark x1="45783" y1="88230" x2="45783" y2="88230"/>
                        <a14:foregroundMark x1="52108" y1="92974" x2="52108" y2="92974"/>
                        <a14:foregroundMark x1="54066" y1="93887" x2="54066" y2="93887"/>
                        <a14:foregroundMark x1="56325" y1="93157" x2="56325" y2="93157"/>
                        <a14:foregroundMark x1="60693" y1="89142" x2="60693" y2="89142"/>
                        <a14:foregroundMark x1="54066" y1="95803" x2="54066" y2="95803"/>
                        <a14:foregroundMark x1="54066" y1="95529" x2="54066" y2="95529"/>
                        <a14:foregroundMark x1="53916" y1="94891" x2="53916" y2="94891"/>
                        <a14:foregroundMark x1="61446" y1="82938" x2="61446" y2="82938"/>
                        <a14:foregroundMark x1="62048" y1="83029" x2="62048" y2="83029"/>
                        <a14:foregroundMark x1="63102" y1="83212" x2="63102" y2="83212"/>
                        <a14:foregroundMark x1="63253" y1="84033" x2="63253" y2="84033"/>
                        <a14:foregroundMark x1="63554" y1="84307" x2="63554" y2="84307"/>
                        <a14:foregroundMark x1="61145" y1="80474" x2="61145" y2="80474"/>
                        <a14:foregroundMark x1="62651" y1="81569" x2="62651" y2="81569"/>
                        <a14:foregroundMark x1="51807" y1="94891" x2="51807" y2="94891"/>
                        <a14:foregroundMark x1="37199" y1="32573" x2="37199" y2="32573"/>
                        <a14:foregroundMark x1="37651" y1="32847" x2="37651" y2="32847"/>
                        <a14:foregroundMark x1="28313" y1="33120" x2="28313" y2="3312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175917" y="2014479"/>
            <a:ext cx="822818" cy="135814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BF9EFB6-1B04-1142-58F1-9AB49B235787}"/>
              </a:ext>
            </a:extLst>
          </p:cNvPr>
          <p:cNvSpPr txBox="1"/>
          <p:nvPr/>
        </p:nvSpPr>
        <p:spPr>
          <a:xfrm>
            <a:off x="65845" y="6453476"/>
            <a:ext cx="500202" cy="323165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500" dirty="0"/>
              <a:t>Pt. I</a:t>
            </a:r>
          </a:p>
        </p:txBody>
      </p:sp>
    </p:spTree>
    <p:extLst>
      <p:ext uri="{BB962C8B-B14F-4D97-AF65-F5344CB8AC3E}">
        <p14:creationId xmlns:p14="http://schemas.microsoft.com/office/powerpoint/2010/main" val="12177965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AD21E51-B454-AB49-608B-CABFCC4B3A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Increasing atmospheric CO</a:t>
            </a:r>
            <a:r>
              <a:rPr lang="en-US" baseline="-25000" dirty="0"/>
              <a:t>2</a:t>
            </a:r>
            <a:r>
              <a:rPr lang="en-US" dirty="0"/>
              <a:t> concentrations also increase carbon costs to acquire nitrogen</a:t>
            </a:r>
          </a:p>
        </p:txBody>
      </p:sp>
      <p:pic>
        <p:nvPicPr>
          <p:cNvPr id="10" name="Picture 9" descr="A graph of different soil fertilization&#10;&#10;Description automatically generated">
            <a:extLst>
              <a:ext uri="{FF2B5EF4-FFF2-40B4-BE49-F238E27FC236}">
                <a16:creationId xmlns:a16="http://schemas.microsoft.com/office/drawing/2014/main" id="{DCB13A63-33C2-0F06-0B40-DC4A52AC3E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0" y="2026102"/>
            <a:ext cx="6724650" cy="432298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5D09740-1897-122B-0385-9BD67148AF38}"/>
              </a:ext>
            </a:extLst>
          </p:cNvPr>
          <p:cNvSpPr txBox="1"/>
          <p:nvPr/>
        </p:nvSpPr>
        <p:spPr>
          <a:xfrm>
            <a:off x="10274231" y="6571476"/>
            <a:ext cx="19177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Perkowski et al. (in review)</a:t>
            </a:r>
          </a:p>
        </p:txBody>
      </p:sp>
    </p:spTree>
    <p:extLst>
      <p:ext uri="{BB962C8B-B14F-4D97-AF65-F5344CB8AC3E}">
        <p14:creationId xmlns:p14="http://schemas.microsoft.com/office/powerpoint/2010/main" val="32931419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2CC56-E195-2C04-6DB4-CAFCC88C9A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Main takeaways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2C523A-8E4E-4122-87D1-A405D9B26F08}"/>
              </a:ext>
            </a:extLst>
          </p:cNvPr>
          <p:cNvSpPr txBox="1"/>
          <p:nvPr/>
        </p:nvSpPr>
        <p:spPr>
          <a:xfrm>
            <a:off x="65845" y="6453476"/>
            <a:ext cx="500202" cy="323165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500" dirty="0"/>
              <a:t>Pt. I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9EFE31BD-0CBF-CA18-AA42-28DB63888B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N acquisition strategy modifies the effects of N availability on carbon costs for nitrogen acquisition</a:t>
            </a:r>
          </a:p>
          <a:p>
            <a:endParaRPr lang="en-US" dirty="0"/>
          </a:p>
          <a:p>
            <a:r>
              <a:rPr lang="en-US" dirty="0">
                <a:solidFill>
                  <a:schemeClr val="bg1"/>
                </a:solidFill>
              </a:rPr>
              <a:t>N uptake is maximized by ‘choosing’ the strategy that minimizes C expenditure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Increasing demand to build photosynthetic enzymes increases the cost of acquiring N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FB1DA45-9D00-5EA8-D4E0-481FF4A8B3E0}"/>
              </a:ext>
            </a:extLst>
          </p:cNvPr>
          <p:cNvCxnSpPr>
            <a:cxnSpLocks/>
          </p:cNvCxnSpPr>
          <p:nvPr/>
        </p:nvCxnSpPr>
        <p:spPr>
          <a:xfrm>
            <a:off x="8466759" y="1851490"/>
            <a:ext cx="0" cy="35161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EBF9566-74EA-9908-368C-7361664BA1B3}"/>
              </a:ext>
            </a:extLst>
          </p:cNvPr>
          <p:cNvCxnSpPr>
            <a:cxnSpLocks/>
          </p:cNvCxnSpPr>
          <p:nvPr/>
        </p:nvCxnSpPr>
        <p:spPr>
          <a:xfrm flipV="1">
            <a:off x="8437218" y="5343302"/>
            <a:ext cx="3532195" cy="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30A7859-89AA-297D-83CB-EBB5839A4FBE}"/>
              </a:ext>
            </a:extLst>
          </p:cNvPr>
          <p:cNvCxnSpPr/>
          <p:nvPr/>
        </p:nvCxnSpPr>
        <p:spPr>
          <a:xfrm>
            <a:off x="8772410" y="2123384"/>
            <a:ext cx="2953593" cy="2588786"/>
          </a:xfrm>
          <a:prstGeom prst="line">
            <a:avLst/>
          </a:prstGeom>
          <a:ln w="152400">
            <a:solidFill>
              <a:schemeClr val="accent5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B931246F-FEB1-2F44-2C4E-2C368832EDF8}"/>
              </a:ext>
            </a:extLst>
          </p:cNvPr>
          <p:cNvSpPr txBox="1"/>
          <p:nvPr/>
        </p:nvSpPr>
        <p:spPr>
          <a:xfrm>
            <a:off x="6096000" y="3203776"/>
            <a:ext cx="23412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dirty="0"/>
              <a:t>Carbon cost to </a:t>
            </a:r>
          </a:p>
          <a:p>
            <a:pPr algn="r"/>
            <a:r>
              <a:rPr lang="en-US" sz="2400" dirty="0"/>
              <a:t>acquire nitrogen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D345474-866D-00B0-887F-960AC34094D6}"/>
              </a:ext>
            </a:extLst>
          </p:cNvPr>
          <p:cNvSpPr txBox="1"/>
          <p:nvPr/>
        </p:nvSpPr>
        <p:spPr>
          <a:xfrm>
            <a:off x="9380267" y="5367635"/>
            <a:ext cx="18873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 availability</a:t>
            </a:r>
          </a:p>
        </p:txBody>
      </p:sp>
    </p:spTree>
    <p:extLst>
      <p:ext uri="{BB962C8B-B14F-4D97-AF65-F5344CB8AC3E}">
        <p14:creationId xmlns:p14="http://schemas.microsoft.com/office/powerpoint/2010/main" val="37771331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59BDC3-F6CA-EE55-8AD6-81B991018E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0151A6-88BB-7C82-91C8-B432A726DD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Main takeaways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FDEC50-51FA-33C9-38C1-CFDDAA049D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N acquisition strategy modifies the effects of N availability on carbon costs for nitrogen acquisition</a:t>
            </a:r>
          </a:p>
          <a:p>
            <a:endParaRPr lang="en-US" dirty="0"/>
          </a:p>
          <a:p>
            <a:r>
              <a:rPr lang="en-US" dirty="0"/>
              <a:t>N uptake is maximized by ‘choosing’ the strategy that minimizes C expenditure</a:t>
            </a:r>
          </a:p>
          <a:p>
            <a:endParaRPr lang="en-US" dirty="0"/>
          </a:p>
          <a:p>
            <a:r>
              <a:rPr lang="en-US" dirty="0">
                <a:solidFill>
                  <a:schemeClr val="bg1"/>
                </a:solidFill>
              </a:rPr>
              <a:t>Increasing demand to build photosynthetic enzymes increases the cost of acquiring 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E15620-C05D-BE37-3835-9BF8D8E2909A}"/>
              </a:ext>
            </a:extLst>
          </p:cNvPr>
          <p:cNvSpPr txBox="1"/>
          <p:nvPr/>
        </p:nvSpPr>
        <p:spPr>
          <a:xfrm>
            <a:off x="65845" y="6453476"/>
            <a:ext cx="500202" cy="323165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500" dirty="0"/>
              <a:t>Pt. I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81FDE09-3A56-62C7-DAE6-7E6B1F21DE7C}"/>
              </a:ext>
            </a:extLst>
          </p:cNvPr>
          <p:cNvCxnSpPr>
            <a:cxnSpLocks/>
          </p:cNvCxnSpPr>
          <p:nvPr/>
        </p:nvCxnSpPr>
        <p:spPr>
          <a:xfrm>
            <a:off x="8466759" y="1851490"/>
            <a:ext cx="0" cy="35161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23D2E4A-A4D7-CF8B-4253-19BA6ED69D42}"/>
              </a:ext>
            </a:extLst>
          </p:cNvPr>
          <p:cNvCxnSpPr>
            <a:cxnSpLocks/>
          </p:cNvCxnSpPr>
          <p:nvPr/>
        </p:nvCxnSpPr>
        <p:spPr>
          <a:xfrm flipV="1">
            <a:off x="8437218" y="5343302"/>
            <a:ext cx="3532195" cy="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94DE838-1751-6830-D791-EF28F60F37DE}"/>
              </a:ext>
            </a:extLst>
          </p:cNvPr>
          <p:cNvCxnSpPr/>
          <p:nvPr/>
        </p:nvCxnSpPr>
        <p:spPr>
          <a:xfrm>
            <a:off x="8772410" y="2123384"/>
            <a:ext cx="2953593" cy="2588786"/>
          </a:xfrm>
          <a:prstGeom prst="line">
            <a:avLst/>
          </a:prstGeom>
          <a:ln w="152400">
            <a:solidFill>
              <a:schemeClr val="accent5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DD3C1F9-F727-2649-849C-16B25C361C3A}"/>
              </a:ext>
            </a:extLst>
          </p:cNvPr>
          <p:cNvSpPr txBox="1"/>
          <p:nvPr/>
        </p:nvSpPr>
        <p:spPr>
          <a:xfrm>
            <a:off x="6096000" y="3203776"/>
            <a:ext cx="23412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dirty="0"/>
              <a:t>Carbon cost to </a:t>
            </a:r>
          </a:p>
          <a:p>
            <a:pPr algn="r"/>
            <a:r>
              <a:rPr lang="en-US" sz="2400" dirty="0"/>
              <a:t>acquire nitrogen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E481C1-F51D-C3D7-9666-8DBA4CD5F054}"/>
              </a:ext>
            </a:extLst>
          </p:cNvPr>
          <p:cNvSpPr txBox="1"/>
          <p:nvPr/>
        </p:nvSpPr>
        <p:spPr>
          <a:xfrm>
            <a:off x="9380267" y="5367635"/>
            <a:ext cx="18873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 availability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F599433-3967-8185-07ED-ACCD243C95C0}"/>
              </a:ext>
            </a:extLst>
          </p:cNvPr>
          <p:cNvCxnSpPr>
            <a:cxnSpLocks/>
          </p:cNvCxnSpPr>
          <p:nvPr/>
        </p:nvCxnSpPr>
        <p:spPr>
          <a:xfrm>
            <a:off x="8772410" y="3623533"/>
            <a:ext cx="3041358" cy="0"/>
          </a:xfrm>
          <a:prstGeom prst="line">
            <a:avLst/>
          </a:prstGeom>
          <a:ln w="152400">
            <a:solidFill>
              <a:schemeClr val="accent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FE2A7B9-CF1F-EB8D-21F2-5F9C1E83A8C6}"/>
              </a:ext>
            </a:extLst>
          </p:cNvPr>
          <p:cNvCxnSpPr>
            <a:cxnSpLocks/>
          </p:cNvCxnSpPr>
          <p:nvPr/>
        </p:nvCxnSpPr>
        <p:spPr>
          <a:xfrm>
            <a:off x="11436087" y="1674804"/>
            <a:ext cx="579832" cy="0"/>
          </a:xfrm>
          <a:prstGeom prst="line">
            <a:avLst/>
          </a:prstGeom>
          <a:ln w="76200">
            <a:solidFill>
              <a:schemeClr val="accent5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E928CEC-99FB-3EBC-2640-AFCE155CB84E}"/>
              </a:ext>
            </a:extLst>
          </p:cNvPr>
          <p:cNvCxnSpPr>
            <a:cxnSpLocks/>
          </p:cNvCxnSpPr>
          <p:nvPr/>
        </p:nvCxnSpPr>
        <p:spPr>
          <a:xfrm>
            <a:off x="11436087" y="2026509"/>
            <a:ext cx="579832" cy="0"/>
          </a:xfrm>
          <a:prstGeom prst="line">
            <a:avLst/>
          </a:prstGeom>
          <a:ln w="76200">
            <a:solidFill>
              <a:schemeClr val="accent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49DAA72-31AE-6E70-22E0-7CD3A71F18D2}"/>
              </a:ext>
            </a:extLst>
          </p:cNvPr>
          <p:cNvSpPr txBox="1"/>
          <p:nvPr/>
        </p:nvSpPr>
        <p:spPr>
          <a:xfrm>
            <a:off x="9668802" y="1492252"/>
            <a:ext cx="181318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Direct uptake</a:t>
            </a:r>
          </a:p>
          <a:p>
            <a:pPr algn="r"/>
            <a:endParaRPr lang="en-US" sz="400" dirty="0"/>
          </a:p>
          <a:p>
            <a:pPr algn="r"/>
            <a:r>
              <a:rPr lang="en-US" dirty="0"/>
              <a:t>Nitrogen fixation</a:t>
            </a:r>
          </a:p>
        </p:txBody>
      </p:sp>
    </p:spTree>
    <p:extLst>
      <p:ext uri="{BB962C8B-B14F-4D97-AF65-F5344CB8AC3E}">
        <p14:creationId xmlns:p14="http://schemas.microsoft.com/office/powerpoint/2010/main" val="37922027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63B730-C1B9-0C43-0E46-16CC463F23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6753A1-C99E-488D-BD15-B156AF5AA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Main takeaways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C4E06C-FD4B-994B-DD95-7AA0572BDC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N acquisition strategy modifies the effects of N availability on carbon costs for nitrogen acquisition</a:t>
            </a:r>
          </a:p>
          <a:p>
            <a:endParaRPr lang="en-US" dirty="0"/>
          </a:p>
          <a:p>
            <a:r>
              <a:rPr lang="en-US" dirty="0"/>
              <a:t>N uptake is maximized by ‘choosing’ the strategy that minimizes C expenditure</a:t>
            </a:r>
          </a:p>
          <a:p>
            <a:endParaRPr lang="en-US" dirty="0"/>
          </a:p>
          <a:p>
            <a:r>
              <a:rPr lang="en-US" dirty="0"/>
              <a:t>Increasing demand to build photosynthetic enzymes increases the cost of acquiring 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3E36C2-388C-EBEE-075D-2AABC8AD0694}"/>
              </a:ext>
            </a:extLst>
          </p:cNvPr>
          <p:cNvSpPr txBox="1"/>
          <p:nvPr/>
        </p:nvSpPr>
        <p:spPr>
          <a:xfrm>
            <a:off x="65845" y="6453476"/>
            <a:ext cx="500202" cy="323165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500" dirty="0"/>
              <a:t>Pt. I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4E083CF-C5E6-C800-803C-C2B11C1991CE}"/>
              </a:ext>
            </a:extLst>
          </p:cNvPr>
          <p:cNvCxnSpPr>
            <a:cxnSpLocks/>
          </p:cNvCxnSpPr>
          <p:nvPr/>
        </p:nvCxnSpPr>
        <p:spPr>
          <a:xfrm>
            <a:off x="8466759" y="1851490"/>
            <a:ext cx="0" cy="35161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601FC30-3A32-F019-B145-83CD64001ACE}"/>
              </a:ext>
            </a:extLst>
          </p:cNvPr>
          <p:cNvCxnSpPr>
            <a:cxnSpLocks/>
          </p:cNvCxnSpPr>
          <p:nvPr/>
        </p:nvCxnSpPr>
        <p:spPr>
          <a:xfrm flipV="1">
            <a:off x="8437218" y="5343302"/>
            <a:ext cx="3532195" cy="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ADEDFE6-2BDB-E259-5AF0-F4092B8424EB}"/>
              </a:ext>
            </a:extLst>
          </p:cNvPr>
          <p:cNvSpPr txBox="1"/>
          <p:nvPr/>
        </p:nvSpPr>
        <p:spPr>
          <a:xfrm>
            <a:off x="6096000" y="3203776"/>
            <a:ext cx="23412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dirty="0"/>
              <a:t>Carbon cost to </a:t>
            </a:r>
          </a:p>
          <a:p>
            <a:pPr algn="r"/>
            <a:r>
              <a:rPr lang="en-US" sz="2400" dirty="0"/>
              <a:t>acquire nitrogen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709317-BCAF-7FC6-8B68-9AFBE0EDB8F3}"/>
              </a:ext>
            </a:extLst>
          </p:cNvPr>
          <p:cNvSpPr txBox="1"/>
          <p:nvPr/>
        </p:nvSpPr>
        <p:spPr>
          <a:xfrm>
            <a:off x="9464376" y="5367635"/>
            <a:ext cx="1569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 demand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BE40D62-354C-9AD5-E31F-468F65089D55}"/>
              </a:ext>
            </a:extLst>
          </p:cNvPr>
          <p:cNvCxnSpPr>
            <a:cxnSpLocks/>
          </p:cNvCxnSpPr>
          <p:nvPr/>
        </p:nvCxnSpPr>
        <p:spPr>
          <a:xfrm rot="16200000">
            <a:off x="8772410" y="2123384"/>
            <a:ext cx="2953593" cy="2588786"/>
          </a:xfrm>
          <a:prstGeom prst="line">
            <a:avLst/>
          </a:prstGeom>
          <a:ln w="152400">
            <a:solidFill>
              <a:srgbClr val="FFC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98005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B52032-4BA1-3B38-6527-2F0B05B075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DECAD0-8089-B69C-C647-D8342D944D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Guiding questions for today’s talk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306FAE4-2009-80BB-4E55-255B044946F9}"/>
              </a:ext>
            </a:extLst>
          </p:cNvPr>
          <p:cNvSpPr/>
          <p:nvPr/>
        </p:nvSpPr>
        <p:spPr>
          <a:xfrm>
            <a:off x="1882346" y="2168612"/>
            <a:ext cx="2767914" cy="153841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How do carbon costs to acquire nitrogen vary across resource availability gradients?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71936E7-0DC0-9F6D-3ED1-4A55D9606110}"/>
              </a:ext>
            </a:extLst>
          </p:cNvPr>
          <p:cNvSpPr/>
          <p:nvPr/>
        </p:nvSpPr>
        <p:spPr>
          <a:xfrm>
            <a:off x="7479957" y="2045431"/>
            <a:ext cx="2767914" cy="178477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What is the role of nitrogen acquisition strategy in modulating carbon costs to acquire nitrogen across resource availability gradients?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A485E49-DBE8-DC55-493E-CE5997EA0A17}"/>
              </a:ext>
            </a:extLst>
          </p:cNvPr>
          <p:cNvSpPr/>
          <p:nvPr/>
        </p:nvSpPr>
        <p:spPr>
          <a:xfrm>
            <a:off x="1882346" y="4597057"/>
            <a:ext cx="2767914" cy="1784777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What is the role of nitrogen availability in modulating plant photosynthetic responses to global change?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36B3254-D35B-0D72-7ED0-6CFA96480668}"/>
              </a:ext>
            </a:extLst>
          </p:cNvPr>
          <p:cNvSpPr/>
          <p:nvPr/>
        </p:nvSpPr>
        <p:spPr>
          <a:xfrm>
            <a:off x="7479957" y="4597057"/>
            <a:ext cx="2767914" cy="1784777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Are plant responses to global change associated with changes in the cost of acquiring nitrogen?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CFE4B7E-D6EE-77B4-47A0-24895BD22F32}"/>
              </a:ext>
            </a:extLst>
          </p:cNvPr>
          <p:cNvSpPr txBox="1"/>
          <p:nvPr/>
        </p:nvSpPr>
        <p:spPr>
          <a:xfrm>
            <a:off x="5440852" y="2583876"/>
            <a:ext cx="1310295" cy="70788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4000" dirty="0"/>
              <a:t>Part I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4A5B515-99E8-27E0-0D26-687AECC9280D}"/>
              </a:ext>
            </a:extLst>
          </p:cNvPr>
          <p:cNvSpPr txBox="1"/>
          <p:nvPr/>
        </p:nvSpPr>
        <p:spPr>
          <a:xfrm>
            <a:off x="5294705" y="5135502"/>
            <a:ext cx="1540806" cy="70788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4000" b="1" dirty="0"/>
              <a:t>Part II</a:t>
            </a:r>
          </a:p>
        </p:txBody>
      </p:sp>
    </p:spTree>
    <p:extLst>
      <p:ext uri="{BB962C8B-B14F-4D97-AF65-F5344CB8AC3E}">
        <p14:creationId xmlns:p14="http://schemas.microsoft.com/office/powerpoint/2010/main" val="5828320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922A81-13C2-F0E6-B9B4-9C2263FC74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Terrestrial biosphere models predict leaf-level photosynthesis through its relationship with leaf nitrogen content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FBEB82-3800-2B0F-0AC6-DB56CA0F48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750" y="1690688"/>
            <a:ext cx="4413250" cy="4794642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71AEF9F-60D0-2B90-687F-95C53EC9E77B}"/>
              </a:ext>
            </a:extLst>
          </p:cNvPr>
          <p:cNvCxnSpPr/>
          <p:nvPr/>
        </p:nvCxnSpPr>
        <p:spPr>
          <a:xfrm flipV="1">
            <a:off x="1828800" y="2457450"/>
            <a:ext cx="2584450" cy="342900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425A2572-451B-8297-6A25-92870BA2F5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2592" y="2044700"/>
            <a:ext cx="5149616" cy="37274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7A99931-4B15-40C8-94E2-E02F60780F2B}"/>
              </a:ext>
            </a:extLst>
          </p:cNvPr>
          <p:cNvSpPr txBox="1"/>
          <p:nvPr/>
        </p:nvSpPr>
        <p:spPr>
          <a:xfrm>
            <a:off x="9312237" y="6582981"/>
            <a:ext cx="28797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Evans &amp; Seemann (1989) </a:t>
            </a:r>
            <a:r>
              <a:rPr lang="en-US" sz="1200" i="1" dirty="0"/>
              <a:t>Photosynthesis</a:t>
            </a:r>
            <a:endParaRPr lang="en-US" sz="1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B55AC0-27AD-DB1A-77F6-8D9C1847305A}"/>
              </a:ext>
            </a:extLst>
          </p:cNvPr>
          <p:cNvSpPr txBox="1"/>
          <p:nvPr/>
        </p:nvSpPr>
        <p:spPr>
          <a:xfrm>
            <a:off x="0" y="6581001"/>
            <a:ext cx="17394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Evans (1989) </a:t>
            </a:r>
            <a:r>
              <a:rPr lang="en-US" sz="1200" i="1" dirty="0"/>
              <a:t>Oecologia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5759449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8DD65-828A-93E9-EED7-B5D47FE1DB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Increasing nitrogen availability increases leaf nitrogen content and photosynthesis… but not always photosynthetic capacity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34099F-AB3E-3EA8-D57D-BEF7D40862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567" y="2272184"/>
            <a:ext cx="9407933" cy="306181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D0704EF-FB51-7E5C-558E-1A161AB308AF}"/>
              </a:ext>
            </a:extLst>
          </p:cNvPr>
          <p:cNvSpPr txBox="1"/>
          <p:nvPr/>
        </p:nvSpPr>
        <p:spPr>
          <a:xfrm>
            <a:off x="9591416" y="6581001"/>
            <a:ext cx="2600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Stocker et al. (2024) </a:t>
            </a:r>
            <a:r>
              <a:rPr lang="en-US" sz="1200" i="1" dirty="0"/>
              <a:t>New Phytologist</a:t>
            </a:r>
            <a:endParaRPr lang="en-US" sz="12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A1C9568-36D6-E3C7-E5B5-10A090481CA4}"/>
              </a:ext>
            </a:extLst>
          </p:cNvPr>
          <p:cNvSpPr/>
          <p:nvPr/>
        </p:nvSpPr>
        <p:spPr>
          <a:xfrm>
            <a:off x="1069567" y="2343150"/>
            <a:ext cx="740183" cy="6032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9802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81ACD-C81C-D715-42F7-8AFC8F8360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Furthermore, photosynthetic capacity can be predicted through climate variables independent of nitrogen availability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9E1B31-E690-A866-4DF9-56364373CB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0609" y="2347830"/>
            <a:ext cx="9110782" cy="266867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651FFC8-75CB-3720-8E3E-2D1B16B72B64}"/>
              </a:ext>
            </a:extLst>
          </p:cNvPr>
          <p:cNvSpPr/>
          <p:nvPr/>
        </p:nvSpPr>
        <p:spPr>
          <a:xfrm>
            <a:off x="1460500" y="4806950"/>
            <a:ext cx="565150" cy="2095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B6919D-A58E-4032-8832-45F8B702FAED}"/>
              </a:ext>
            </a:extLst>
          </p:cNvPr>
          <p:cNvSpPr txBox="1"/>
          <p:nvPr/>
        </p:nvSpPr>
        <p:spPr>
          <a:xfrm>
            <a:off x="9618988" y="6581001"/>
            <a:ext cx="25730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Dong et al. (2022) </a:t>
            </a:r>
            <a:r>
              <a:rPr lang="en-US" sz="1200" i="1" dirty="0"/>
              <a:t>Journal of Ecology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98236121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B54F1FA-02B2-914C-AD8D-34FFBB768F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800" dirty="0">
                <a:latin typeface="Arial" panose="020B0604020202020204" pitchFamily="34" charset="0"/>
                <a:cs typeface="Arial" panose="020B0604020202020204" pitchFamily="34" charset="0"/>
              </a:rPr>
              <a:t>Investment toward photosynthetic capacity is a product of interactions between climate and soil resource availability across environmental gradients</a:t>
            </a:r>
          </a:p>
        </p:txBody>
      </p:sp>
    </p:spTree>
    <p:extLst>
      <p:ext uri="{BB962C8B-B14F-4D97-AF65-F5344CB8AC3E}">
        <p14:creationId xmlns:p14="http://schemas.microsoft.com/office/powerpoint/2010/main" val="8434345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0B73996E-63EB-1110-7C1D-31F1CCEE00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690" y="-12070"/>
            <a:ext cx="10992112" cy="687007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08435DE-EEEC-F912-9FC6-EC5D746ADF43}"/>
              </a:ext>
            </a:extLst>
          </p:cNvPr>
          <p:cNvSpPr txBox="1"/>
          <p:nvPr/>
        </p:nvSpPr>
        <p:spPr>
          <a:xfrm>
            <a:off x="4979194" y="273967"/>
            <a:ext cx="4440043" cy="92333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>
                <a:cs typeface="Arial" panose="020B0604020202020204" pitchFamily="34" charset="0"/>
              </a:rPr>
              <a:t>Photosynthesis = largest carbon flux between the atmosphere and land surface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3D1B384-68E9-5B37-7091-2AFE86A651A4}"/>
              </a:ext>
            </a:extLst>
          </p:cNvPr>
          <p:cNvSpPr/>
          <p:nvPr/>
        </p:nvSpPr>
        <p:spPr>
          <a:xfrm>
            <a:off x="1837853" y="561315"/>
            <a:ext cx="1339913" cy="5377758"/>
          </a:xfrm>
          <a:prstGeom prst="rect">
            <a:avLst/>
          </a:prstGeom>
          <a:noFill/>
          <a:ln w="762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FD1B9F-B8A5-1CAC-2B3E-BD4E08E983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4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99C5C9-0DE0-E31F-1D2B-B5340AE22A79}"/>
              </a:ext>
            </a:extLst>
          </p:cNvPr>
          <p:cNvSpPr txBox="1"/>
          <p:nvPr/>
        </p:nvSpPr>
        <p:spPr>
          <a:xfrm>
            <a:off x="4979194" y="1288697"/>
            <a:ext cx="4440043" cy="1477328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cs typeface="Arial" panose="020B0604020202020204" pitchFamily="34" charset="0"/>
              </a:rPr>
              <a:t>Terrestrial biosphere models </a:t>
            </a:r>
            <a:r>
              <a:rPr lang="en-US" sz="1800" b="1" u="sng" dirty="0">
                <a:cs typeface="Arial" panose="020B0604020202020204" pitchFamily="34" charset="0"/>
              </a:rPr>
              <a:t>must</a:t>
            </a:r>
            <a:r>
              <a:rPr lang="en-US" sz="1800" b="1" dirty="0">
                <a:solidFill>
                  <a:schemeClr val="tx1"/>
                </a:solidFill>
                <a:cs typeface="Arial" panose="020B0604020202020204" pitchFamily="34" charset="0"/>
              </a:rPr>
              <a:t> accurately predict </a:t>
            </a:r>
            <a:r>
              <a:rPr lang="en-US" b="1" dirty="0">
                <a:solidFill>
                  <a:schemeClr val="tx1"/>
                </a:solidFill>
                <a:cs typeface="Arial" panose="020B0604020202020204" pitchFamily="34" charset="0"/>
              </a:rPr>
              <a:t>photosynthetic fluxes at multiple scales </a:t>
            </a:r>
            <a:r>
              <a:rPr lang="en-US" sz="1800" b="1" dirty="0">
                <a:cs typeface="Arial" panose="020B0604020202020204" pitchFamily="34" charset="0"/>
              </a:rPr>
              <a:t>to reliably predict ecosystem responses to environmental change</a:t>
            </a:r>
            <a:endParaRPr lang="en-US" b="1" dirty="0"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E0240A-D471-E88B-BF2F-281FEC575CC6}"/>
              </a:ext>
            </a:extLst>
          </p:cNvPr>
          <p:cNvSpPr txBox="1"/>
          <p:nvPr/>
        </p:nvSpPr>
        <p:spPr>
          <a:xfrm>
            <a:off x="9419237" y="6605016"/>
            <a:ext cx="27727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cs typeface="Arial" panose="020B0604020202020204" pitchFamily="34" charset="0"/>
              </a:rPr>
              <a:t>Adapted from Fig 5.12 in IPCC (2021)</a:t>
            </a:r>
          </a:p>
        </p:txBody>
      </p:sp>
    </p:spTree>
    <p:extLst>
      <p:ext uri="{BB962C8B-B14F-4D97-AF65-F5344CB8AC3E}">
        <p14:creationId xmlns:p14="http://schemas.microsoft.com/office/powerpoint/2010/main" val="249705417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DC998B-9760-4660-79A1-CC8FB5207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40</a:t>
            </a:fld>
            <a:endParaRPr lang="en-US"/>
          </a:p>
        </p:txBody>
      </p:sp>
      <p:pic>
        <p:nvPicPr>
          <p:cNvPr id="8" name="Picture 7" descr="Chart&#10;&#10;Description automatically generated with medium confidence">
            <a:extLst>
              <a:ext uri="{FF2B5EF4-FFF2-40B4-BE49-F238E27FC236}">
                <a16:creationId xmlns:a16="http://schemas.microsoft.com/office/drawing/2014/main" id="{0AFE4564-D232-621A-01F4-94C4C7532E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5464" y="556098"/>
            <a:ext cx="7661072" cy="574580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46BBE25-94C1-239D-8AFF-7DA1F991ECB1}"/>
              </a:ext>
            </a:extLst>
          </p:cNvPr>
          <p:cNvSpPr txBox="1"/>
          <p:nvPr/>
        </p:nvSpPr>
        <p:spPr>
          <a:xfrm>
            <a:off x="9739641" y="6642556"/>
            <a:ext cx="24481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https://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gml.noaa.gov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ccgg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/trends/</a:t>
            </a:r>
          </a:p>
        </p:txBody>
      </p:sp>
    </p:spTree>
    <p:extLst>
      <p:ext uri="{BB962C8B-B14F-4D97-AF65-F5344CB8AC3E}">
        <p14:creationId xmlns:p14="http://schemas.microsoft.com/office/powerpoint/2010/main" val="211156660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E551FAC-4DC8-2E4D-B3DF-6695FD33C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Plants grown under elevated CO</a:t>
            </a:r>
            <a:r>
              <a:rPr lang="en-US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exhibit </a:t>
            </a:r>
            <a:r>
              <a:rPr lang="en-US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reductions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stomatal conductance and photosynthetic capacity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63AF8B8-20A9-344D-965E-D7A71BB32D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965" y="2112579"/>
            <a:ext cx="5498709" cy="400189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D36BD24-42C1-A948-99DA-72AF0D920009}"/>
              </a:ext>
            </a:extLst>
          </p:cNvPr>
          <p:cNvSpPr txBox="1"/>
          <p:nvPr/>
        </p:nvSpPr>
        <p:spPr>
          <a:xfrm>
            <a:off x="2506717" y="1927913"/>
            <a:ext cx="2306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Stomatal conductance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68A2874-B12C-654D-AB2C-C6900661C0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112579"/>
            <a:ext cx="5457689" cy="400507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B8D659B-4922-054F-9354-D12D1501FA37}"/>
              </a:ext>
            </a:extLst>
          </p:cNvPr>
          <p:cNvSpPr txBox="1"/>
          <p:nvPr/>
        </p:nvSpPr>
        <p:spPr>
          <a:xfrm>
            <a:off x="8073138" y="1927913"/>
            <a:ext cx="2464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Photosynthetic capacity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A02DC2D-B4A5-8B45-9EE9-F9F8A611CF4C}"/>
              </a:ext>
            </a:extLst>
          </p:cNvPr>
          <p:cNvSpPr txBox="1"/>
          <p:nvPr/>
        </p:nvSpPr>
        <p:spPr>
          <a:xfrm>
            <a:off x="8382826" y="6588258"/>
            <a:ext cx="38186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Ainsworth &amp; Rogers (2007) 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Plant, Cell &amp; Environment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325CF13-4014-008A-748D-0FA94A7590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36987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52B4E-2E17-B8B1-8D0E-13EA0CE64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E8DED6-D9F2-8387-DED3-90239DD527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6644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F09B94-4B09-CA86-0150-815FF627C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5</a:t>
            </a:fld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4701A91-CD3A-2E21-04F7-C3AAB3AD0C3D}"/>
              </a:ext>
            </a:extLst>
          </p:cNvPr>
          <p:cNvGrpSpPr/>
          <p:nvPr/>
        </p:nvGrpSpPr>
        <p:grpSpPr>
          <a:xfrm>
            <a:off x="1863787" y="1571626"/>
            <a:ext cx="7159501" cy="4449762"/>
            <a:chOff x="838200" y="2015516"/>
            <a:chExt cx="5100464" cy="3558099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C9453E6-3A72-12F8-2C6E-5461BFE1AE9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1279" b="11753"/>
            <a:stretch/>
          </p:blipFill>
          <p:spPr>
            <a:xfrm>
              <a:off x="838200" y="2015516"/>
              <a:ext cx="5100464" cy="3558099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ADF4520-B415-586B-0831-130F034A061F}"/>
                </a:ext>
              </a:extLst>
            </p:cNvPr>
            <p:cNvSpPr/>
            <p:nvPr/>
          </p:nvSpPr>
          <p:spPr>
            <a:xfrm>
              <a:off x="2187742" y="2514600"/>
              <a:ext cx="630103" cy="6080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227FF83E-A6A6-43C7-7C93-BBB739EC5227}"/>
              </a:ext>
            </a:extLst>
          </p:cNvPr>
          <p:cNvSpPr/>
          <p:nvPr/>
        </p:nvSpPr>
        <p:spPr>
          <a:xfrm>
            <a:off x="6697147" y="2149078"/>
            <a:ext cx="1913454" cy="32872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Brace 14">
            <a:extLst>
              <a:ext uri="{FF2B5EF4-FFF2-40B4-BE49-F238E27FC236}">
                <a16:creationId xmlns:a16="http://schemas.microsoft.com/office/drawing/2014/main" id="{EB70F399-95CA-532C-F28E-11AD60395F05}"/>
              </a:ext>
            </a:extLst>
          </p:cNvPr>
          <p:cNvSpPr/>
          <p:nvPr/>
        </p:nvSpPr>
        <p:spPr>
          <a:xfrm>
            <a:off x="8688908" y="2101056"/>
            <a:ext cx="222919" cy="1865393"/>
          </a:xfrm>
          <a:prstGeom prst="righ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Brace 15">
            <a:extLst>
              <a:ext uri="{FF2B5EF4-FFF2-40B4-BE49-F238E27FC236}">
                <a16:creationId xmlns:a16="http://schemas.microsoft.com/office/drawing/2014/main" id="{3DD64A62-2174-2EE1-C2D7-FDB2E660FE4A}"/>
              </a:ext>
            </a:extLst>
          </p:cNvPr>
          <p:cNvSpPr/>
          <p:nvPr/>
        </p:nvSpPr>
        <p:spPr>
          <a:xfrm>
            <a:off x="8688909" y="3966455"/>
            <a:ext cx="222919" cy="1541375"/>
          </a:xfrm>
          <a:prstGeom prst="righ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ADF578C-E8C6-CD73-9480-1751FFE85E9D}"/>
              </a:ext>
            </a:extLst>
          </p:cNvPr>
          <p:cNvSpPr txBox="1"/>
          <p:nvPr/>
        </p:nvSpPr>
        <p:spPr>
          <a:xfrm>
            <a:off x="9033863" y="2575992"/>
            <a:ext cx="20249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Carbon sink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(Flux in &gt; flux out)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5DED09F-83F2-5A9C-EDC7-F93E1F8142E0}"/>
              </a:ext>
            </a:extLst>
          </p:cNvPr>
          <p:cNvSpPr txBox="1"/>
          <p:nvPr/>
        </p:nvSpPr>
        <p:spPr>
          <a:xfrm>
            <a:off x="8990137" y="4413976"/>
            <a:ext cx="20249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Carbon source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(Flux in &lt; flux out)</a:t>
            </a:r>
          </a:p>
        </p:txBody>
      </p:sp>
      <p:sp>
        <p:nvSpPr>
          <p:cNvPr id="22" name="Title 4">
            <a:extLst>
              <a:ext uri="{FF2B5EF4-FFF2-40B4-BE49-F238E27FC236}">
                <a16:creationId xmlns:a16="http://schemas.microsoft.com/office/drawing/2014/main" id="{1ABD972E-45AA-2DBE-C5C5-8E73138FD5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Terrestrial biosphere model carbon flux simulations converge under past environmental conditions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D34D298-A71C-3220-5E0F-E5FD77DD67E9}"/>
              </a:ext>
            </a:extLst>
          </p:cNvPr>
          <p:cNvSpPr txBox="1"/>
          <p:nvPr/>
        </p:nvSpPr>
        <p:spPr>
          <a:xfrm>
            <a:off x="9033863" y="6582975"/>
            <a:ext cx="32367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cs typeface="Arial" panose="020B0604020202020204" pitchFamily="34" charset="0"/>
              </a:rPr>
              <a:t>Friedlingstein</a:t>
            </a:r>
            <a:r>
              <a:rPr lang="en-US" sz="1200" dirty="0">
                <a:cs typeface="Arial" panose="020B0604020202020204" pitchFamily="34" charset="0"/>
              </a:rPr>
              <a:t> et al. (2014) </a:t>
            </a:r>
            <a:r>
              <a:rPr lang="en-US" sz="1200" i="1" dirty="0">
                <a:cs typeface="Arial" panose="020B0604020202020204" pitchFamily="34" charset="0"/>
              </a:rPr>
              <a:t>Journal of Climate</a:t>
            </a:r>
            <a:endParaRPr lang="en-US" sz="1200" dirty="0">
              <a:cs typeface="Arial" panose="020B060402020202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6E56256-4579-F1E9-1E50-33BB760FD021}"/>
              </a:ext>
            </a:extLst>
          </p:cNvPr>
          <p:cNvCxnSpPr>
            <a:cxnSpLocks/>
          </p:cNvCxnSpPr>
          <p:nvPr/>
        </p:nvCxnSpPr>
        <p:spPr>
          <a:xfrm flipV="1">
            <a:off x="3571873" y="3966449"/>
            <a:ext cx="7617743" cy="6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18583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F09B94-4B09-CA86-0150-815FF627C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6</a:t>
            </a:fld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4701A91-CD3A-2E21-04F7-C3AAB3AD0C3D}"/>
              </a:ext>
            </a:extLst>
          </p:cNvPr>
          <p:cNvGrpSpPr/>
          <p:nvPr/>
        </p:nvGrpSpPr>
        <p:grpSpPr>
          <a:xfrm>
            <a:off x="1863787" y="1571626"/>
            <a:ext cx="7159501" cy="4449762"/>
            <a:chOff x="838200" y="2015516"/>
            <a:chExt cx="5100464" cy="3558099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C9453E6-3A72-12F8-2C6E-5461BFE1AE9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1279" b="11753"/>
            <a:stretch/>
          </p:blipFill>
          <p:spPr>
            <a:xfrm>
              <a:off x="838200" y="2015516"/>
              <a:ext cx="5100464" cy="3558099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ADF4520-B415-586B-0831-130F034A061F}"/>
                </a:ext>
              </a:extLst>
            </p:cNvPr>
            <p:cNvSpPr/>
            <p:nvPr/>
          </p:nvSpPr>
          <p:spPr>
            <a:xfrm>
              <a:off x="2187742" y="2514600"/>
              <a:ext cx="630103" cy="6080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ight Brace 14">
            <a:extLst>
              <a:ext uri="{FF2B5EF4-FFF2-40B4-BE49-F238E27FC236}">
                <a16:creationId xmlns:a16="http://schemas.microsoft.com/office/drawing/2014/main" id="{EB70F399-95CA-532C-F28E-11AD60395F05}"/>
              </a:ext>
            </a:extLst>
          </p:cNvPr>
          <p:cNvSpPr/>
          <p:nvPr/>
        </p:nvSpPr>
        <p:spPr>
          <a:xfrm>
            <a:off x="8688908" y="2101056"/>
            <a:ext cx="222919" cy="1865393"/>
          </a:xfrm>
          <a:prstGeom prst="righ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Brace 15">
            <a:extLst>
              <a:ext uri="{FF2B5EF4-FFF2-40B4-BE49-F238E27FC236}">
                <a16:creationId xmlns:a16="http://schemas.microsoft.com/office/drawing/2014/main" id="{3DD64A62-2174-2EE1-C2D7-FDB2E660FE4A}"/>
              </a:ext>
            </a:extLst>
          </p:cNvPr>
          <p:cNvSpPr/>
          <p:nvPr/>
        </p:nvSpPr>
        <p:spPr>
          <a:xfrm>
            <a:off x="8688909" y="3966455"/>
            <a:ext cx="222919" cy="1541375"/>
          </a:xfrm>
          <a:prstGeom prst="righ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EAA9E78C-EB2E-4F5F-2B62-8075181D3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However, model simulations exhibit strong divergence under future environments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48CD73C-D9F8-FD3B-157E-59E73CDD1895}"/>
              </a:ext>
            </a:extLst>
          </p:cNvPr>
          <p:cNvSpPr/>
          <p:nvPr/>
        </p:nvSpPr>
        <p:spPr>
          <a:xfrm>
            <a:off x="6659625" y="2064563"/>
            <a:ext cx="1946398" cy="3457548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6DF175-B048-F493-FC64-D1331CAA6D64}"/>
              </a:ext>
            </a:extLst>
          </p:cNvPr>
          <p:cNvSpPr txBox="1"/>
          <p:nvPr/>
        </p:nvSpPr>
        <p:spPr>
          <a:xfrm>
            <a:off x="9033863" y="6582975"/>
            <a:ext cx="32367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Friedlingstein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et al. (2014) 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Journal of Climate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888DC7-34D0-4DC8-E607-9C3810ED000C}"/>
              </a:ext>
            </a:extLst>
          </p:cNvPr>
          <p:cNvSpPr txBox="1"/>
          <p:nvPr/>
        </p:nvSpPr>
        <p:spPr>
          <a:xfrm>
            <a:off x="9033863" y="2575992"/>
            <a:ext cx="20249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Carbon sink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(Flux in &gt; flux out)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406ADD-E7DB-BA75-F622-8D5AAB462895}"/>
              </a:ext>
            </a:extLst>
          </p:cNvPr>
          <p:cNvSpPr txBox="1"/>
          <p:nvPr/>
        </p:nvSpPr>
        <p:spPr>
          <a:xfrm>
            <a:off x="8990137" y="4413976"/>
            <a:ext cx="20249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Carbon source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(Flux in &lt; flux out)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29440ED-269B-9739-0E92-D9909D5567EA}"/>
              </a:ext>
            </a:extLst>
          </p:cNvPr>
          <p:cNvCxnSpPr>
            <a:cxnSpLocks/>
          </p:cNvCxnSpPr>
          <p:nvPr/>
        </p:nvCxnSpPr>
        <p:spPr>
          <a:xfrm flipV="1">
            <a:off x="3571873" y="3966449"/>
            <a:ext cx="7617743" cy="6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33612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7E28A2-2DDF-37B7-0C50-7D3DFE878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/>
              <a:t>This divergence may be due to a difference in how these models formulate processes that regulate C and N cycles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7F3AF1-3CD5-B0D7-54DA-7FC7BB55C9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7417" y="1982803"/>
            <a:ext cx="8717166" cy="409073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5DE907C-A48F-5E21-952D-F30026564C1A}"/>
              </a:ext>
            </a:extLst>
          </p:cNvPr>
          <p:cNvSpPr txBox="1"/>
          <p:nvPr/>
        </p:nvSpPr>
        <p:spPr>
          <a:xfrm>
            <a:off x="9481001" y="6581001"/>
            <a:ext cx="27109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Stocker et al. (2024) 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New Phytologist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83858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D17A22-F8BD-1D80-E695-09B883523E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2D4FA1-66E1-256A-2326-D4C30E0C5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/>
              <a:t>This divergence may be due to a difference in how these models formulate processes that regulate C and N cycles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DFF377-2B35-8162-9757-025DCC23DB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7417" y="1982803"/>
            <a:ext cx="8717166" cy="409073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B84FF54-98E8-C1EF-BC57-F55B7D7A6616}"/>
              </a:ext>
            </a:extLst>
          </p:cNvPr>
          <p:cNvSpPr txBox="1"/>
          <p:nvPr/>
        </p:nvSpPr>
        <p:spPr>
          <a:xfrm>
            <a:off x="9481001" y="6581001"/>
            <a:ext cx="27109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Stocker et al. (2024) 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New Phytologist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3DBE36B-02F9-CFE0-CCA7-789B427442CB}"/>
              </a:ext>
            </a:extLst>
          </p:cNvPr>
          <p:cNvSpPr/>
          <p:nvPr/>
        </p:nvSpPr>
        <p:spPr>
          <a:xfrm>
            <a:off x="2508738" y="2649414"/>
            <a:ext cx="1016000" cy="2446217"/>
          </a:xfrm>
          <a:prstGeom prst="rect">
            <a:avLst/>
          </a:prstGeom>
          <a:noFill/>
          <a:ln w="762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751A5AC-285A-8D1E-3752-524BF6ED04FE}"/>
              </a:ext>
            </a:extLst>
          </p:cNvPr>
          <p:cNvSpPr/>
          <p:nvPr/>
        </p:nvSpPr>
        <p:spPr>
          <a:xfrm>
            <a:off x="6310639" y="2805062"/>
            <a:ext cx="957669" cy="2525030"/>
          </a:xfrm>
          <a:prstGeom prst="rect">
            <a:avLst/>
          </a:prstGeom>
          <a:noFill/>
          <a:ln w="762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1934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91936F5-195B-A363-71E4-B2D3CA3373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1934112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What are the mechanisms that explain plant physiological responses to environmental change across nutrient availability gradients?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F87747B-27EC-B421-7050-7E99F972FD18}"/>
              </a:ext>
            </a:extLst>
          </p:cNvPr>
          <p:cNvSpPr/>
          <p:nvPr/>
        </p:nvSpPr>
        <p:spPr>
          <a:xfrm>
            <a:off x="2021305" y="4565128"/>
            <a:ext cx="2653823" cy="125128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Plant nutrient acquisition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71C5050-FD05-2B60-62BC-1F0486B9AA51}"/>
              </a:ext>
            </a:extLst>
          </p:cNvPr>
          <p:cNvSpPr/>
          <p:nvPr/>
        </p:nvSpPr>
        <p:spPr>
          <a:xfrm>
            <a:off x="7516874" y="4565128"/>
            <a:ext cx="2653823" cy="125128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Photosynthetic acclimation</a:t>
            </a:r>
          </a:p>
        </p:txBody>
      </p:sp>
    </p:spTree>
    <p:extLst>
      <p:ext uri="{BB962C8B-B14F-4D97-AF65-F5344CB8AC3E}">
        <p14:creationId xmlns:p14="http://schemas.microsoft.com/office/powerpoint/2010/main" val="5672201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688</TotalTime>
  <Words>1917</Words>
  <Application>Microsoft Macintosh PowerPoint</Application>
  <PresentationFormat>Widescreen</PresentationFormat>
  <Paragraphs>296</Paragraphs>
  <Slides>42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6" baseType="lpstr">
      <vt:lpstr>Aptos</vt:lpstr>
      <vt:lpstr>Aptos Display</vt:lpstr>
      <vt:lpstr>Arial</vt:lpstr>
      <vt:lpstr>Office Theme</vt:lpstr>
      <vt:lpstr>Understanding the role of nitrogen availability and acquisition strategy on plant responses to global change</vt:lpstr>
      <vt:lpstr>PowerPoint Presentation</vt:lpstr>
      <vt:lpstr>PowerPoint Presentation</vt:lpstr>
      <vt:lpstr>PowerPoint Presentation</vt:lpstr>
      <vt:lpstr>Terrestrial biosphere model carbon flux simulations converge under past environmental conditions</vt:lpstr>
      <vt:lpstr>However, model simulations exhibit strong divergence under future environments </vt:lpstr>
      <vt:lpstr>This divergence may be due to a difference in how these models formulate processes that regulate C and N cycles</vt:lpstr>
      <vt:lpstr>This divergence may be due to a difference in how these models formulate processes that regulate C and N cycles</vt:lpstr>
      <vt:lpstr>What are the mechanisms that explain plant physiological responses to environmental change across nutrient availability gradients?</vt:lpstr>
      <vt:lpstr>Plant nitrogen acquisition and photosynthesis are two processes in terrestrial ecosystems where C and N are coupled</vt:lpstr>
      <vt:lpstr>Plant nitrogen acquisition and photosynthesis are two processes in terrestrial ecosystems where C and N are coupled</vt:lpstr>
      <vt:lpstr>Plant nitrogen acquisition and photosynthesis are two processes in terrestrial ecosystems where C and N are coupled</vt:lpstr>
      <vt:lpstr>Plant nitrogen acquisition and photosynthesis are two processes in terrestrial ecosystems where C and N are coupled</vt:lpstr>
      <vt:lpstr>Guiding questions for today’s talk</vt:lpstr>
      <vt:lpstr>Guiding questions for today’s talk</vt:lpstr>
      <vt:lpstr>Guiding questions for today’s talk</vt:lpstr>
      <vt:lpstr>Increasing soil nitrogen availability may decrease costs to acquire nitrogen due to increased per-root nitrogen uptake</vt:lpstr>
      <vt:lpstr>Increasing soil nitrogen availability may decrease costs to acquire nitrogen due to increased per-root nitrogen uptake</vt:lpstr>
      <vt:lpstr>Increasing soil nitrogen availability may decrease costs to acquire nitrogen due to increased per-root nitrogen uptake</vt:lpstr>
      <vt:lpstr>Carbon costs to acquire nitrogen decrease with increasing fertilization</vt:lpstr>
      <vt:lpstr>Carbon costs to acquire nitrogen decrease with increasing fertilization</vt:lpstr>
      <vt:lpstr>Increasing nitrogen availability decreases carbon costs to acquire nitrogen in the field, too!</vt:lpstr>
      <vt:lpstr>Effects of nitrogen availability on costs to acquire nitrogen may depend on acquisition strategy</vt:lpstr>
      <vt:lpstr>Effects of nitrogen availability on costs to acquire nitrogen may depend on acquisition strategy</vt:lpstr>
      <vt:lpstr>Resource optimization: plants may switch dominant mode of nitrogen acquisition if one strategy becomes less costly</vt:lpstr>
      <vt:lpstr>Increasing nitrogen fertilization decreases carbon costs to acquire nitrogen less strongly in the N-fixing species</vt:lpstr>
      <vt:lpstr>Soybean invested more strongly in direct uptake pathways with increasing nitrogen fertilization (relative to N fixation)</vt:lpstr>
      <vt:lpstr>Similar responses are observed when species differences in growth form/duration are controlled</vt:lpstr>
      <vt:lpstr>Factors that increase demand for building photosynthetic enzymes (e.g., light) may increase costs to acquire nitrogen</vt:lpstr>
      <vt:lpstr>Increasing light availability increases carbon costs to acquire nitrogen</vt:lpstr>
      <vt:lpstr>Increasing atmospheric CO2 concentrations also increase carbon costs to acquire nitrogen</vt:lpstr>
      <vt:lpstr>Main takeaways</vt:lpstr>
      <vt:lpstr>Main takeaways</vt:lpstr>
      <vt:lpstr>Main takeaways</vt:lpstr>
      <vt:lpstr>Guiding questions for today’s talk</vt:lpstr>
      <vt:lpstr>Terrestrial biosphere models predict leaf-level photosynthesis through its relationship with leaf nitrogen content</vt:lpstr>
      <vt:lpstr>Increasing nitrogen availability increases leaf nitrogen content and photosynthesis… but not always photosynthetic capacity</vt:lpstr>
      <vt:lpstr>Furthermore, photosynthetic capacity can be predicted through climate variables independent of nitrogen availability</vt:lpstr>
      <vt:lpstr>Investment toward photosynthetic capacity is a product of interactions between climate and soil resource availability across environmental gradients</vt:lpstr>
      <vt:lpstr>PowerPoint Presentation</vt:lpstr>
      <vt:lpstr>Plants grown under elevated CO2 exhibit reductions in stomatal conductance and photosynthetic capacity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Perkowski, Evan A</dc:creator>
  <cp:lastModifiedBy>Perkowski, Evan A</cp:lastModifiedBy>
  <cp:revision>5</cp:revision>
  <dcterms:created xsi:type="dcterms:W3CDTF">2024-10-28T14:43:11Z</dcterms:created>
  <dcterms:modified xsi:type="dcterms:W3CDTF">2024-10-29T19:31:35Z</dcterms:modified>
</cp:coreProperties>
</file>